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9" r:id="rId3"/>
    <p:sldId id="262" r:id="rId4"/>
    <p:sldId id="263" r:id="rId5"/>
    <p:sldId id="265" r:id="rId6"/>
    <p:sldId id="264" r:id="rId7"/>
    <p:sldId id="261" r:id="rId8"/>
    <p:sldId id="267" r:id="rId9"/>
    <p:sldId id="257" r:id="rId10"/>
    <p:sldId id="266" r:id="rId11"/>
    <p:sldId id="268" r:id="rId12"/>
    <p:sldId id="271" r:id="rId13"/>
    <p:sldId id="270" r:id="rId14"/>
    <p:sldId id="27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79238"/>
    <a:srgbClr val="E4863B"/>
    <a:srgbClr val="BFBD4C"/>
    <a:srgbClr val="2A2A2A"/>
    <a:srgbClr val="66822D"/>
    <a:srgbClr val="5482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61"/>
    <p:restoredTop sz="84403"/>
  </p:normalViewPr>
  <p:slideViewPr>
    <p:cSldViewPr snapToGrid="0">
      <p:cViewPr varScale="1">
        <p:scale>
          <a:sx n="114" d="100"/>
          <a:sy n="114" d="100"/>
        </p:scale>
        <p:origin x="49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svg>
</file>

<file path=ppt/media/image13.png>
</file>

<file path=ppt/media/image14.png>
</file>

<file path=ppt/media/image2.png>
</file>

<file path=ppt/media/image3.png>
</file>

<file path=ppt/media/image4.svg>
</file>

<file path=ppt/media/image5.png>
</file>

<file path=ppt/media/image6.pn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6C889B-784E-7947-9F50-749BF9E42A4B}" type="datetimeFigureOut">
              <a:rPr lang="en-US" smtClean="0"/>
              <a:t>4/10/23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1395EA-93BC-D14B-95F0-8616DF41F020}" type="slidenum">
              <a:rPr lang="en-US" smtClean="0"/>
              <a:t>‹#›</a:t>
            </a:fld>
            <a:endParaRPr lang="en-US"/>
          </a:p>
        </p:txBody>
      </p:sp>
    </p:spTree>
    <p:extLst>
      <p:ext uri="{BB962C8B-B14F-4D97-AF65-F5344CB8AC3E}">
        <p14:creationId xmlns:p14="http://schemas.microsoft.com/office/powerpoint/2010/main" val="23938764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tackoverflow.com/"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community.rstudio.com/"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b="1" dirty="0">
                <a:effectLst/>
                <a:latin typeface="inherit"/>
              </a:rPr>
              <a:t>R does not involve lots of pointing and clicking, and that’s a good thing</a:t>
            </a:r>
          </a:p>
          <a:p>
            <a:r>
              <a:rPr lang="en-SG" dirty="0">
                <a:effectLst/>
              </a:rPr>
              <a:t>The learning curve might be steeper than with other software, but with R, the results of your analysis do not rely on remembering a succession of pointing and clicking, but instead on a series of written commands, and that’s a good thing! So, if you want to redo your analysis because you collected more data, you don’t have to remember which button you clicked in which order to obtain your results. With a stored series of commands (this is your script), you can repeat running them and R will process the new dataset exactly the same way as before.</a:t>
            </a:r>
          </a:p>
          <a:p>
            <a:r>
              <a:rPr lang="en-SG" dirty="0">
                <a:effectLst/>
              </a:rPr>
              <a:t>Working with scripts makes the steps you used in your analysis clear, and the code you write can be inspected by someone else who can give you feedback and spot mistakes.</a:t>
            </a:r>
          </a:p>
          <a:p>
            <a:r>
              <a:rPr lang="en-SG" dirty="0">
                <a:effectLst/>
              </a:rPr>
              <a:t>Working with scripts forces you to have a deeper understanding of what you are doing, and facilitates your learning and comprehension of the methods you use.</a:t>
            </a:r>
          </a:p>
          <a:p>
            <a:endParaRPr lang="en-SG" b="1" dirty="0">
              <a:effectLst/>
              <a:latin typeface="inherit"/>
            </a:endParaRPr>
          </a:p>
          <a:p>
            <a:r>
              <a:rPr lang="en-SG" b="1" dirty="0">
                <a:effectLst/>
                <a:latin typeface="inherit"/>
              </a:rPr>
              <a:t>R code is great for reproducibility</a:t>
            </a:r>
          </a:p>
          <a:p>
            <a:r>
              <a:rPr lang="en-SG" dirty="0">
                <a:effectLst/>
              </a:rPr>
              <a:t>Reproducibility is when someone else (including your future self) can obtain the same results from the same dataset when using the same analysis.</a:t>
            </a:r>
          </a:p>
          <a:p>
            <a:r>
              <a:rPr lang="en-SG" dirty="0">
                <a:effectLst/>
              </a:rPr>
              <a:t>R integrates with other tools to generate manuscripts from your code. If you collect more data, or fix a mistake in your dataset, the figures and the statistical tests in your manuscript are updated automatically.</a:t>
            </a:r>
          </a:p>
          <a:p>
            <a:r>
              <a:rPr lang="en-SG" dirty="0">
                <a:effectLst/>
              </a:rPr>
              <a:t>An increasing number of journals and funding agencies expect analyses to be reproducible, so knowing R will give you an edge with these requirements.</a:t>
            </a:r>
          </a:p>
          <a:p>
            <a:endParaRPr lang="en-SG" b="1" dirty="0">
              <a:effectLst/>
              <a:latin typeface="inherit"/>
            </a:endParaRPr>
          </a:p>
          <a:p>
            <a:r>
              <a:rPr lang="en-SG" b="1" dirty="0">
                <a:effectLst/>
                <a:latin typeface="inherit"/>
              </a:rPr>
              <a:t>R is interdisciplinary and extensible</a:t>
            </a:r>
          </a:p>
          <a:p>
            <a:r>
              <a:rPr lang="en-SG" dirty="0">
                <a:effectLst/>
              </a:rPr>
              <a:t>With 10,000+ packages that can be installed to extend its capabilities, R provides a framework that allows you to combine statistical approaches from many scientific disciplines to best suit the analytical framework you need to </a:t>
            </a:r>
            <a:r>
              <a:rPr lang="en-SG" dirty="0" err="1">
                <a:effectLst/>
              </a:rPr>
              <a:t>analyze</a:t>
            </a:r>
            <a:r>
              <a:rPr lang="en-SG" dirty="0">
                <a:effectLst/>
              </a:rPr>
              <a:t> your data. For instance, R has packages for image analysis, GIS, time series, population genetics, and a lot more.</a:t>
            </a:r>
          </a:p>
          <a:p>
            <a:endParaRPr lang="en-SG" b="0" dirty="0">
              <a:effectLst/>
              <a:latin typeface="inherit"/>
            </a:endParaRPr>
          </a:p>
          <a:p>
            <a:r>
              <a:rPr lang="en-SG" b="1" dirty="0">
                <a:effectLst/>
                <a:latin typeface="inherit"/>
              </a:rPr>
              <a:t>R works on data of all shapes and sizes</a:t>
            </a:r>
          </a:p>
          <a:p>
            <a:r>
              <a:rPr lang="en-SG" dirty="0">
                <a:effectLst/>
              </a:rPr>
              <a:t>The skills you learn with R scale easily with the size of your dataset. Whether your dataset has hundreds or millions of lines, it won’t make much difference to you.</a:t>
            </a:r>
          </a:p>
          <a:p>
            <a:r>
              <a:rPr lang="en-SG" dirty="0">
                <a:effectLst/>
              </a:rPr>
              <a:t>R is designed for data analysis. It comes with special data structures and data types that make handling of missing data and statistical factors convenient.</a:t>
            </a:r>
          </a:p>
          <a:p>
            <a:r>
              <a:rPr lang="en-SG" dirty="0">
                <a:effectLst/>
              </a:rPr>
              <a:t>R can connect to spreadsheets, databases, and many other data formats, on your computer or on the web.</a:t>
            </a:r>
          </a:p>
          <a:p>
            <a:endParaRPr lang="en-SG" b="0" dirty="0">
              <a:effectLst/>
              <a:latin typeface="inherit"/>
            </a:endParaRPr>
          </a:p>
          <a:p>
            <a:r>
              <a:rPr lang="en-SG" b="1" dirty="0">
                <a:effectLst/>
                <a:latin typeface="inherit"/>
              </a:rPr>
              <a:t>R produces high-quality graphics</a:t>
            </a:r>
          </a:p>
          <a:p>
            <a:r>
              <a:rPr lang="en-SG" dirty="0">
                <a:effectLst/>
              </a:rPr>
              <a:t>The plotting functionalities in R are endless, and allow you to adjust any aspect of your graph to convey most effectively the message from your data.</a:t>
            </a:r>
          </a:p>
          <a:p>
            <a:endParaRPr lang="en-SG" b="0" dirty="0">
              <a:effectLst/>
              <a:latin typeface="inherit"/>
            </a:endParaRPr>
          </a:p>
          <a:p>
            <a:r>
              <a:rPr lang="en-SG" b="1" dirty="0">
                <a:effectLst/>
                <a:latin typeface="inherit"/>
              </a:rPr>
              <a:t>R has a large and welcoming community</a:t>
            </a:r>
          </a:p>
          <a:p>
            <a:r>
              <a:rPr lang="en-SG" dirty="0">
                <a:effectLst/>
              </a:rPr>
              <a:t>Thousands of people use R daily. Many of them are willing to help you through mailing lists and websites such as </a:t>
            </a:r>
            <a:r>
              <a:rPr lang="en-SG" u="none" strike="noStrike" dirty="0">
                <a:solidFill>
                  <a:srgbClr val="337AB7"/>
                </a:solidFill>
                <a:effectLst/>
                <a:hlinkClick r:id="rId3"/>
              </a:rPr>
              <a:t>Stack Overflow</a:t>
            </a:r>
            <a:r>
              <a:rPr lang="en-SG" dirty="0">
                <a:effectLst/>
              </a:rPr>
              <a:t>, or on the </a:t>
            </a:r>
            <a:r>
              <a:rPr lang="en-SG" u="none" strike="noStrike" dirty="0">
                <a:solidFill>
                  <a:srgbClr val="337AB7"/>
                </a:solidFill>
                <a:effectLst/>
                <a:hlinkClick r:id="rId4"/>
              </a:rPr>
              <a:t>RStudio community</a:t>
            </a:r>
            <a:r>
              <a:rPr lang="en-SG" dirty="0">
                <a:effectLst/>
              </a:rPr>
              <a:t>.</a:t>
            </a:r>
          </a:p>
          <a:p>
            <a:endParaRPr lang="en-SG" b="0" dirty="0">
              <a:effectLst/>
              <a:latin typeface="inherit"/>
            </a:endParaRPr>
          </a:p>
          <a:p>
            <a:r>
              <a:rPr lang="en-SG" b="1" dirty="0">
                <a:effectLst/>
                <a:latin typeface="inherit"/>
              </a:rPr>
              <a:t>Not only is R free, but it is also open-source and cross-platform</a:t>
            </a:r>
          </a:p>
          <a:p>
            <a:r>
              <a:rPr lang="en-SG" dirty="0">
                <a:effectLst/>
              </a:rPr>
              <a:t>Anyone can inspect the source code to see how R works. Because of this transparency, there is less chance for mistakes, and if you (or someone else) find some, you can report and fix bugs.</a:t>
            </a:r>
          </a:p>
          <a:p>
            <a:br>
              <a:rPr lang="en-SG" dirty="0">
                <a:effectLst/>
              </a:rPr>
            </a:br>
            <a:endParaRPr lang="en-SG" dirty="0">
              <a:effectLst/>
            </a:endParaRPr>
          </a:p>
          <a:p>
            <a:endParaRPr lang="en-US" dirty="0"/>
          </a:p>
        </p:txBody>
      </p:sp>
      <p:sp>
        <p:nvSpPr>
          <p:cNvPr id="4" name="Slide Number Placeholder 3"/>
          <p:cNvSpPr>
            <a:spLocks noGrp="1"/>
          </p:cNvSpPr>
          <p:nvPr>
            <p:ph type="sldNum" sz="quarter" idx="5"/>
          </p:nvPr>
        </p:nvSpPr>
        <p:spPr/>
        <p:txBody>
          <a:bodyPr/>
          <a:lstStyle/>
          <a:p>
            <a:fld id="{291395EA-93BC-D14B-95F0-8616DF41F020}" type="slidenum">
              <a:rPr lang="en-US" smtClean="0"/>
              <a:t>5</a:t>
            </a:fld>
            <a:endParaRPr lang="en-US"/>
          </a:p>
        </p:txBody>
      </p:sp>
    </p:spTree>
    <p:extLst>
      <p:ext uri="{BB962C8B-B14F-4D97-AF65-F5344CB8AC3E}">
        <p14:creationId xmlns:p14="http://schemas.microsoft.com/office/powerpoint/2010/main" val="1214814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5810C-591D-0C02-EED4-8F54D6D20809}"/>
              </a:ext>
            </a:extLst>
          </p:cNvPr>
          <p:cNvSpPr>
            <a:spLocks noGrp="1"/>
          </p:cNvSpPr>
          <p:nvPr>
            <p:ph type="ctrTitle"/>
          </p:nvPr>
        </p:nvSpPr>
        <p:spPr>
          <a:xfrm>
            <a:off x="728870" y="2095302"/>
            <a:ext cx="10720162" cy="2313430"/>
          </a:xfrm>
        </p:spPr>
        <p:txBody>
          <a:bodyPr anchor="b">
            <a:normAutofit/>
          </a:bodyPr>
          <a:lstStyle>
            <a:lvl1pPr algn="ctr">
              <a:defRPr sz="4400">
                <a:solidFill>
                  <a:schemeClr val="bg1"/>
                </a:solidFill>
              </a:defRPr>
            </a:lvl1pPr>
          </a:lstStyle>
          <a:p>
            <a:r>
              <a:rPr lang="en-GB" dirty="0"/>
              <a:t>Click to edit Master title style</a:t>
            </a:r>
            <a:endParaRPr lang="en-US" dirty="0"/>
          </a:p>
        </p:txBody>
      </p:sp>
      <p:sp>
        <p:nvSpPr>
          <p:cNvPr id="3" name="Subtitle 2">
            <a:extLst>
              <a:ext uri="{FF2B5EF4-FFF2-40B4-BE49-F238E27FC236}">
                <a16:creationId xmlns:a16="http://schemas.microsoft.com/office/drawing/2014/main" id="{393840BC-C10B-9AF5-B2D8-FF4FBE2C5AF9}"/>
              </a:ext>
            </a:extLst>
          </p:cNvPr>
          <p:cNvSpPr>
            <a:spLocks noGrp="1"/>
          </p:cNvSpPr>
          <p:nvPr>
            <p:ph type="subTitle" idx="1"/>
          </p:nvPr>
        </p:nvSpPr>
        <p:spPr>
          <a:xfrm>
            <a:off x="728870" y="4559498"/>
            <a:ext cx="10720162" cy="1086004"/>
          </a:xfrm>
        </p:spPr>
        <p:txBody>
          <a:bodyPr>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4" name="Date Placeholder 3">
            <a:extLst>
              <a:ext uri="{FF2B5EF4-FFF2-40B4-BE49-F238E27FC236}">
                <a16:creationId xmlns:a16="http://schemas.microsoft.com/office/drawing/2014/main" id="{FD2FDA10-EF3F-AF6A-84E6-E2A94C6E653E}"/>
              </a:ext>
            </a:extLst>
          </p:cNvPr>
          <p:cNvSpPr>
            <a:spLocks noGrp="1"/>
          </p:cNvSpPr>
          <p:nvPr>
            <p:ph type="dt" sz="half" idx="10"/>
          </p:nvPr>
        </p:nvSpPr>
        <p:spPr/>
        <p:txBody>
          <a:bodyPr/>
          <a:lstStyle>
            <a:lvl1pPr>
              <a:defRPr>
                <a:solidFill>
                  <a:schemeClr val="bg1"/>
                </a:solidFill>
              </a:defRPr>
            </a:lvl1pPr>
          </a:lstStyle>
          <a:p>
            <a:fld id="{5FCDCD17-B0B1-A244-9BB5-D7228F76BED7}" type="datetime3">
              <a:rPr lang="en-SG" smtClean="0"/>
              <a:t>10 April 2023</a:t>
            </a:fld>
            <a:endParaRPr lang="en-US" dirty="0"/>
          </a:p>
        </p:txBody>
      </p:sp>
      <p:sp>
        <p:nvSpPr>
          <p:cNvPr id="5" name="Footer Placeholder 4">
            <a:extLst>
              <a:ext uri="{FF2B5EF4-FFF2-40B4-BE49-F238E27FC236}">
                <a16:creationId xmlns:a16="http://schemas.microsoft.com/office/drawing/2014/main" id="{B3F50E60-27D4-8ADC-0216-9EBC9F68360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9503FD7-9363-F928-E480-988929FB71E1}"/>
              </a:ext>
            </a:extLst>
          </p:cNvPr>
          <p:cNvSpPr>
            <a:spLocks noGrp="1"/>
          </p:cNvSpPr>
          <p:nvPr>
            <p:ph type="sldNum" sz="quarter" idx="12"/>
          </p:nvPr>
        </p:nvSpPr>
        <p:spPr/>
        <p:txBody>
          <a:bodyPr/>
          <a:lstStyle/>
          <a:p>
            <a:fld id="{29AF37E9-37E2-BB44-B1C0-7A31BCA3A7D2}" type="slidenum">
              <a:rPr lang="en-US" smtClean="0"/>
              <a:t>‹#›</a:t>
            </a:fld>
            <a:endParaRPr lang="en-US"/>
          </a:p>
        </p:txBody>
      </p:sp>
    </p:spTree>
    <p:extLst>
      <p:ext uri="{BB962C8B-B14F-4D97-AF65-F5344CB8AC3E}">
        <p14:creationId xmlns:p14="http://schemas.microsoft.com/office/powerpoint/2010/main" val="3427188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0976D-9BB7-F9BF-45AA-FADA690359F4}"/>
              </a:ext>
            </a:extLst>
          </p:cNvPr>
          <p:cNvSpPr>
            <a:spLocks noGrp="1"/>
          </p:cNvSpPr>
          <p:nvPr>
            <p:ph type="title"/>
          </p:nvPr>
        </p:nvSpPr>
        <p:spPr>
          <a:xfrm>
            <a:off x="838200" y="365125"/>
            <a:ext cx="9152752" cy="995221"/>
          </a:xfrm>
        </p:spPr>
        <p:txBody>
          <a:bodyPr>
            <a:normAutofit/>
          </a:bodyPr>
          <a:lstStyle>
            <a:lvl1pPr>
              <a:defRPr sz="3400">
                <a:solidFill>
                  <a:schemeClr val="bg1"/>
                </a:solidFill>
              </a:defRPr>
            </a:lvl1p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49752B89-85F3-5DE8-AB98-7BFB09D2A4DD}"/>
              </a:ext>
            </a:extLst>
          </p:cNvPr>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a:extLst>
              <a:ext uri="{FF2B5EF4-FFF2-40B4-BE49-F238E27FC236}">
                <a16:creationId xmlns:a16="http://schemas.microsoft.com/office/drawing/2014/main" id="{D403DC6B-98C3-ED88-41A3-E59AB1569D51}"/>
              </a:ext>
            </a:extLst>
          </p:cNvPr>
          <p:cNvSpPr>
            <a:spLocks noGrp="1"/>
          </p:cNvSpPr>
          <p:nvPr>
            <p:ph type="dt" sz="half" idx="10"/>
          </p:nvPr>
        </p:nvSpPr>
        <p:spPr/>
        <p:txBody>
          <a:bodyPr/>
          <a:lstStyle/>
          <a:p>
            <a:fld id="{ADD28603-00EC-3A4D-B44A-BEF0A0F382C6}" type="datetime3">
              <a:rPr lang="en-SG" smtClean="0"/>
              <a:t>10 April 2023</a:t>
            </a:fld>
            <a:endParaRPr lang="en-US"/>
          </a:p>
        </p:txBody>
      </p:sp>
      <p:sp>
        <p:nvSpPr>
          <p:cNvPr id="5" name="Footer Placeholder 4">
            <a:extLst>
              <a:ext uri="{FF2B5EF4-FFF2-40B4-BE49-F238E27FC236}">
                <a16:creationId xmlns:a16="http://schemas.microsoft.com/office/drawing/2014/main" id="{1BD83893-495C-2F8B-807B-9DFA6FECF4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61FAF2-C7CB-CA2C-4D66-625BDFC5FFF9}"/>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7" name="Picture 6">
            <a:extLst>
              <a:ext uri="{FF2B5EF4-FFF2-40B4-BE49-F238E27FC236}">
                <a16:creationId xmlns:a16="http://schemas.microsoft.com/office/drawing/2014/main" id="{1298C381-3B5D-D416-AD8B-CA7F4E382FB1}"/>
              </a:ext>
            </a:extLst>
          </p:cNvPr>
          <p:cNvPicPr>
            <a:picLocks noChangeAspect="1"/>
          </p:cNvPicPr>
          <p:nvPr userDrawn="1"/>
        </p:nvPicPr>
        <p:blipFill>
          <a:blip r:embed="rId2"/>
          <a:stretch>
            <a:fillRect/>
          </a:stretch>
        </p:blipFill>
        <p:spPr>
          <a:xfrm>
            <a:off x="10355950" y="502621"/>
            <a:ext cx="1517613" cy="525222"/>
          </a:xfrm>
          <a:prstGeom prst="rect">
            <a:avLst/>
          </a:prstGeom>
        </p:spPr>
      </p:pic>
    </p:spTree>
    <p:extLst>
      <p:ext uri="{BB962C8B-B14F-4D97-AF65-F5344CB8AC3E}">
        <p14:creationId xmlns:p14="http://schemas.microsoft.com/office/powerpoint/2010/main" val="728348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9296D-B647-0F4D-3118-E79D7A324980}"/>
              </a:ext>
            </a:extLst>
          </p:cNvPr>
          <p:cNvSpPr>
            <a:spLocks noGrp="1"/>
          </p:cNvSpPr>
          <p:nvPr>
            <p:ph type="title"/>
          </p:nvPr>
        </p:nvSpPr>
        <p:spPr>
          <a:xfrm>
            <a:off x="831850" y="1709738"/>
            <a:ext cx="10515600" cy="2852737"/>
          </a:xfrm>
        </p:spPr>
        <p:txBody>
          <a:bodyPr anchor="b">
            <a:normAutofit/>
          </a:bodyPr>
          <a:lstStyle>
            <a:lvl1pPr>
              <a:defRPr sz="5400">
                <a:solidFill>
                  <a:srgbClr val="E4863B"/>
                </a:solidFill>
              </a:defRPr>
            </a:lvl1p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C711A20A-882E-D688-3F22-354DB2EA663D}"/>
              </a:ext>
            </a:extLst>
          </p:cNvPr>
          <p:cNvSpPr>
            <a:spLocks noGrp="1"/>
          </p:cNvSpPr>
          <p:nvPr>
            <p:ph type="body" idx="1"/>
          </p:nvPr>
        </p:nvSpPr>
        <p:spPr>
          <a:xfrm>
            <a:off x="831850" y="4691743"/>
            <a:ext cx="10515600" cy="1397907"/>
          </a:xfrm>
        </p:spPr>
        <p:txBody>
          <a:bodyPr>
            <a:normAutofit/>
          </a:bodyPr>
          <a:lstStyle>
            <a:lvl1pPr marL="0" indent="0">
              <a:buNone/>
              <a:defRPr sz="2000">
                <a:solidFill>
                  <a:srgbClr val="E4863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Click to edit Master text styles</a:t>
            </a:r>
          </a:p>
        </p:txBody>
      </p:sp>
      <p:sp>
        <p:nvSpPr>
          <p:cNvPr id="4" name="Date Placeholder 3">
            <a:extLst>
              <a:ext uri="{FF2B5EF4-FFF2-40B4-BE49-F238E27FC236}">
                <a16:creationId xmlns:a16="http://schemas.microsoft.com/office/drawing/2014/main" id="{D4D47322-1F6D-766B-BAE4-AF3228CD2967}"/>
              </a:ext>
            </a:extLst>
          </p:cNvPr>
          <p:cNvSpPr>
            <a:spLocks noGrp="1"/>
          </p:cNvSpPr>
          <p:nvPr>
            <p:ph type="dt" sz="half" idx="10"/>
          </p:nvPr>
        </p:nvSpPr>
        <p:spPr/>
        <p:txBody>
          <a:bodyPr/>
          <a:lstStyle>
            <a:lvl1pPr>
              <a:defRPr>
                <a:solidFill>
                  <a:schemeClr val="bg1"/>
                </a:solidFill>
              </a:defRPr>
            </a:lvl1pPr>
          </a:lstStyle>
          <a:p>
            <a:fld id="{E6645DC1-DD2E-5147-813A-145518F6A88E}" type="datetime3">
              <a:rPr lang="en-SG" smtClean="0"/>
              <a:t>10 April 2023</a:t>
            </a:fld>
            <a:endParaRPr lang="en-US"/>
          </a:p>
        </p:txBody>
      </p:sp>
      <p:sp>
        <p:nvSpPr>
          <p:cNvPr id="5" name="Footer Placeholder 4">
            <a:extLst>
              <a:ext uri="{FF2B5EF4-FFF2-40B4-BE49-F238E27FC236}">
                <a16:creationId xmlns:a16="http://schemas.microsoft.com/office/drawing/2014/main" id="{79527A68-8766-C477-A995-1B19A58CF28D}"/>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7D0DCC26-78BF-7316-D100-767BEC92F4F1}"/>
              </a:ext>
            </a:extLst>
          </p:cNvPr>
          <p:cNvSpPr>
            <a:spLocks noGrp="1"/>
          </p:cNvSpPr>
          <p:nvPr>
            <p:ph type="sldNum" sz="quarter" idx="12"/>
          </p:nvPr>
        </p:nvSpPr>
        <p:spPr/>
        <p:txBody>
          <a:bodyPr/>
          <a:lstStyle>
            <a:lvl1pPr>
              <a:defRPr>
                <a:solidFill>
                  <a:schemeClr val="bg1"/>
                </a:solidFill>
              </a:defRPr>
            </a:lvl1pPr>
          </a:lstStyle>
          <a:p>
            <a:fld id="{29AF37E9-37E2-BB44-B1C0-7A31BCA3A7D2}" type="slidenum">
              <a:rPr lang="en-US" smtClean="0"/>
              <a:pPr/>
              <a:t>‹#›</a:t>
            </a:fld>
            <a:endParaRPr lang="en-US"/>
          </a:p>
        </p:txBody>
      </p:sp>
      <p:cxnSp>
        <p:nvCxnSpPr>
          <p:cNvPr id="8" name="Straight Connector 7">
            <a:extLst>
              <a:ext uri="{FF2B5EF4-FFF2-40B4-BE49-F238E27FC236}">
                <a16:creationId xmlns:a16="http://schemas.microsoft.com/office/drawing/2014/main" id="{CAFAF594-75A6-B3C5-99D5-9106BE99F030}"/>
              </a:ext>
            </a:extLst>
          </p:cNvPr>
          <p:cNvCxnSpPr>
            <a:cxnSpLocks/>
          </p:cNvCxnSpPr>
          <p:nvPr userDrawn="1"/>
        </p:nvCxnSpPr>
        <p:spPr>
          <a:xfrm>
            <a:off x="831850" y="4631417"/>
            <a:ext cx="10515600" cy="0"/>
          </a:xfrm>
          <a:prstGeom prst="line">
            <a:avLst/>
          </a:prstGeom>
          <a:ln w="76200">
            <a:solidFill>
              <a:schemeClr val="accent1">
                <a:alpha val="74902"/>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58995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1C1A00-F6EF-0C9A-11B3-5B330222FA4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3E2D45A-F510-AB18-7F7C-0D76FFA31DC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D96DA47-0D2E-0619-255E-5352AF04D95E}"/>
              </a:ext>
            </a:extLst>
          </p:cNvPr>
          <p:cNvSpPr>
            <a:spLocks noGrp="1"/>
          </p:cNvSpPr>
          <p:nvPr>
            <p:ph type="dt" sz="half" idx="10"/>
          </p:nvPr>
        </p:nvSpPr>
        <p:spPr/>
        <p:txBody>
          <a:bodyPr/>
          <a:lstStyle/>
          <a:p>
            <a:fld id="{9CE5D27D-0906-C849-85EF-1698976BF415}" type="datetime3">
              <a:rPr lang="en-SG" smtClean="0"/>
              <a:t>10 April 2023</a:t>
            </a:fld>
            <a:endParaRPr lang="en-US"/>
          </a:p>
        </p:txBody>
      </p:sp>
      <p:sp>
        <p:nvSpPr>
          <p:cNvPr id="6" name="Footer Placeholder 5">
            <a:extLst>
              <a:ext uri="{FF2B5EF4-FFF2-40B4-BE49-F238E27FC236}">
                <a16:creationId xmlns:a16="http://schemas.microsoft.com/office/drawing/2014/main" id="{54E7ED7E-0A52-1C6A-4872-85ED17DC15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751CF8-B059-BA8A-F5E5-026CD58AD8EE}"/>
              </a:ext>
            </a:extLst>
          </p:cNvPr>
          <p:cNvSpPr>
            <a:spLocks noGrp="1"/>
          </p:cNvSpPr>
          <p:nvPr>
            <p:ph type="sldNum" sz="quarter" idx="12"/>
          </p:nvPr>
        </p:nvSpPr>
        <p:spPr/>
        <p:txBody>
          <a:bodyPr/>
          <a:lstStyle/>
          <a:p>
            <a:fld id="{29AF37E9-37E2-BB44-B1C0-7A31BCA3A7D2}" type="slidenum">
              <a:rPr lang="en-US" smtClean="0"/>
              <a:t>‹#›</a:t>
            </a:fld>
            <a:endParaRPr lang="en-US"/>
          </a:p>
        </p:txBody>
      </p:sp>
      <p:sp>
        <p:nvSpPr>
          <p:cNvPr id="18" name="Title 1">
            <a:extLst>
              <a:ext uri="{FF2B5EF4-FFF2-40B4-BE49-F238E27FC236}">
                <a16:creationId xmlns:a16="http://schemas.microsoft.com/office/drawing/2014/main" id="{0A31ABC1-A0B6-14B0-DDE0-C1495892131A}"/>
              </a:ext>
            </a:extLst>
          </p:cNvPr>
          <p:cNvSpPr>
            <a:spLocks noGrp="1"/>
          </p:cNvSpPr>
          <p:nvPr>
            <p:ph type="title"/>
          </p:nvPr>
        </p:nvSpPr>
        <p:spPr>
          <a:xfrm>
            <a:off x="838200" y="365125"/>
            <a:ext cx="9152752" cy="995221"/>
          </a:xfrm>
        </p:spPr>
        <p:txBody>
          <a:bodyPr>
            <a:normAutofit/>
          </a:bodyPr>
          <a:lstStyle>
            <a:lvl1pPr>
              <a:defRPr sz="3400">
                <a:solidFill>
                  <a:schemeClr val="bg1"/>
                </a:solidFill>
              </a:defRPr>
            </a:lvl1pPr>
          </a:lstStyle>
          <a:p>
            <a:r>
              <a:rPr lang="en-GB" dirty="0"/>
              <a:t>Click to edit Master title style</a:t>
            </a:r>
            <a:endParaRPr lang="en-US" dirty="0"/>
          </a:p>
        </p:txBody>
      </p:sp>
      <p:pic>
        <p:nvPicPr>
          <p:cNvPr id="21" name="Picture 20">
            <a:extLst>
              <a:ext uri="{FF2B5EF4-FFF2-40B4-BE49-F238E27FC236}">
                <a16:creationId xmlns:a16="http://schemas.microsoft.com/office/drawing/2014/main" id="{A714A87A-BAB4-D871-AF77-632B2A524C98}"/>
              </a:ext>
            </a:extLst>
          </p:cNvPr>
          <p:cNvPicPr>
            <a:picLocks noChangeAspect="1"/>
          </p:cNvPicPr>
          <p:nvPr userDrawn="1"/>
        </p:nvPicPr>
        <p:blipFill>
          <a:blip r:embed="rId2"/>
          <a:stretch>
            <a:fillRect/>
          </a:stretch>
        </p:blipFill>
        <p:spPr>
          <a:xfrm>
            <a:off x="10355950" y="502621"/>
            <a:ext cx="1517613" cy="525222"/>
          </a:xfrm>
          <a:prstGeom prst="rect">
            <a:avLst/>
          </a:prstGeom>
        </p:spPr>
      </p:pic>
    </p:spTree>
    <p:extLst>
      <p:ext uri="{BB962C8B-B14F-4D97-AF65-F5344CB8AC3E}">
        <p14:creationId xmlns:p14="http://schemas.microsoft.com/office/powerpoint/2010/main" val="1321112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97860BF-852F-7B20-E475-E1DC3E5AFF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DD56985-5980-BE92-F817-413A5768F1E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AB6B8E04-26AC-5A0B-1424-C946319C74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83F28AF-609B-3F3D-BA3E-8247C3B5B6D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9856BE4-F411-AB80-1AEF-11B96BBC675E}"/>
              </a:ext>
            </a:extLst>
          </p:cNvPr>
          <p:cNvSpPr>
            <a:spLocks noGrp="1"/>
          </p:cNvSpPr>
          <p:nvPr>
            <p:ph type="dt" sz="half" idx="10"/>
          </p:nvPr>
        </p:nvSpPr>
        <p:spPr/>
        <p:txBody>
          <a:bodyPr/>
          <a:lstStyle/>
          <a:p>
            <a:fld id="{B644A007-AED7-CC4E-A6C9-9429041AE4C9}" type="datetime3">
              <a:rPr lang="en-SG" smtClean="0"/>
              <a:t>10 April 2023</a:t>
            </a:fld>
            <a:endParaRPr lang="en-US"/>
          </a:p>
        </p:txBody>
      </p:sp>
      <p:sp>
        <p:nvSpPr>
          <p:cNvPr id="8" name="Footer Placeholder 7">
            <a:extLst>
              <a:ext uri="{FF2B5EF4-FFF2-40B4-BE49-F238E27FC236}">
                <a16:creationId xmlns:a16="http://schemas.microsoft.com/office/drawing/2014/main" id="{E1033DD7-7158-026C-66BC-A41FA932BF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B4A35A-BCD7-3AE6-18B5-72D5A01E4B6C}"/>
              </a:ext>
            </a:extLst>
          </p:cNvPr>
          <p:cNvSpPr>
            <a:spLocks noGrp="1"/>
          </p:cNvSpPr>
          <p:nvPr>
            <p:ph type="sldNum" sz="quarter" idx="12"/>
          </p:nvPr>
        </p:nvSpPr>
        <p:spPr/>
        <p:txBody>
          <a:bodyPr/>
          <a:lstStyle/>
          <a:p>
            <a:fld id="{29AF37E9-37E2-BB44-B1C0-7A31BCA3A7D2}" type="slidenum">
              <a:rPr lang="en-US" smtClean="0"/>
              <a:t>‹#›</a:t>
            </a:fld>
            <a:endParaRPr lang="en-US"/>
          </a:p>
        </p:txBody>
      </p:sp>
      <p:sp>
        <p:nvSpPr>
          <p:cNvPr id="20" name="Title 1">
            <a:extLst>
              <a:ext uri="{FF2B5EF4-FFF2-40B4-BE49-F238E27FC236}">
                <a16:creationId xmlns:a16="http://schemas.microsoft.com/office/drawing/2014/main" id="{9E7C382B-39E6-42B5-957D-E14FF7A6BE94}"/>
              </a:ext>
            </a:extLst>
          </p:cNvPr>
          <p:cNvSpPr>
            <a:spLocks noGrp="1"/>
          </p:cNvSpPr>
          <p:nvPr>
            <p:ph type="title"/>
          </p:nvPr>
        </p:nvSpPr>
        <p:spPr>
          <a:xfrm>
            <a:off x="838200" y="365125"/>
            <a:ext cx="9152752" cy="995221"/>
          </a:xfrm>
        </p:spPr>
        <p:txBody>
          <a:bodyPr>
            <a:normAutofit/>
          </a:bodyPr>
          <a:lstStyle>
            <a:lvl1pPr>
              <a:defRPr sz="3400">
                <a:solidFill>
                  <a:schemeClr val="bg1"/>
                </a:solidFill>
              </a:defRPr>
            </a:lvl1pPr>
          </a:lstStyle>
          <a:p>
            <a:r>
              <a:rPr lang="en-GB" dirty="0"/>
              <a:t>Click to edit Master title style</a:t>
            </a:r>
            <a:endParaRPr lang="en-US" dirty="0"/>
          </a:p>
        </p:txBody>
      </p:sp>
      <p:pic>
        <p:nvPicPr>
          <p:cNvPr id="23" name="Picture 22">
            <a:extLst>
              <a:ext uri="{FF2B5EF4-FFF2-40B4-BE49-F238E27FC236}">
                <a16:creationId xmlns:a16="http://schemas.microsoft.com/office/drawing/2014/main" id="{73894DB1-91C6-683F-41C6-ED5C0A0B3C56}"/>
              </a:ext>
            </a:extLst>
          </p:cNvPr>
          <p:cNvPicPr>
            <a:picLocks noChangeAspect="1"/>
          </p:cNvPicPr>
          <p:nvPr userDrawn="1"/>
        </p:nvPicPr>
        <p:blipFill>
          <a:blip r:embed="rId2"/>
          <a:stretch>
            <a:fillRect/>
          </a:stretch>
        </p:blipFill>
        <p:spPr>
          <a:xfrm>
            <a:off x="10355950" y="502621"/>
            <a:ext cx="1517613" cy="525222"/>
          </a:xfrm>
          <a:prstGeom prst="rect">
            <a:avLst/>
          </a:prstGeom>
        </p:spPr>
      </p:pic>
    </p:spTree>
    <p:extLst>
      <p:ext uri="{BB962C8B-B14F-4D97-AF65-F5344CB8AC3E}">
        <p14:creationId xmlns:p14="http://schemas.microsoft.com/office/powerpoint/2010/main" val="4020242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6501B-96EE-9845-5A62-8C33C9C1D833}"/>
              </a:ext>
            </a:extLst>
          </p:cNvPr>
          <p:cNvSpPr>
            <a:spLocks noGrp="1"/>
          </p:cNvSpPr>
          <p:nvPr>
            <p:ph type="title"/>
          </p:nvPr>
        </p:nvSpPr>
        <p:spPr>
          <a:xfrm>
            <a:off x="838200" y="365125"/>
            <a:ext cx="8711861" cy="981111"/>
          </a:xfrm>
        </p:spPr>
        <p:txBody>
          <a:bodyPr vert="horz" lIns="91440" tIns="45720" rIns="91440" bIns="45720" rtlCol="0" anchor="ctr">
            <a:normAutofit/>
          </a:bodyPr>
          <a:lstStyle>
            <a:lvl1pPr>
              <a:defRPr lang="en-US" sz="3600">
                <a:solidFill>
                  <a:schemeClr val="bg1"/>
                </a:solidFill>
              </a:defRPr>
            </a:lvl1pPr>
          </a:lstStyle>
          <a:p>
            <a:pPr lvl="0"/>
            <a:r>
              <a:rPr lang="en-GB"/>
              <a:t>Click to edit Master title style</a:t>
            </a:r>
            <a:endParaRPr lang="en-US"/>
          </a:p>
        </p:txBody>
      </p:sp>
      <p:sp>
        <p:nvSpPr>
          <p:cNvPr id="3" name="Date Placeholder 2">
            <a:extLst>
              <a:ext uri="{FF2B5EF4-FFF2-40B4-BE49-F238E27FC236}">
                <a16:creationId xmlns:a16="http://schemas.microsoft.com/office/drawing/2014/main" id="{9A310946-D857-6D20-2B59-5C35AB2E1E38}"/>
              </a:ext>
            </a:extLst>
          </p:cNvPr>
          <p:cNvSpPr>
            <a:spLocks noGrp="1"/>
          </p:cNvSpPr>
          <p:nvPr>
            <p:ph type="dt" sz="half" idx="10"/>
          </p:nvPr>
        </p:nvSpPr>
        <p:spPr/>
        <p:txBody>
          <a:bodyPr/>
          <a:lstStyle/>
          <a:p>
            <a:fld id="{06911E40-0033-E74E-A93D-D0B3F4840C2B}" type="datetime3">
              <a:rPr lang="en-SG" smtClean="0"/>
              <a:t>10 April 2023</a:t>
            </a:fld>
            <a:endParaRPr lang="en-US"/>
          </a:p>
        </p:txBody>
      </p:sp>
      <p:sp>
        <p:nvSpPr>
          <p:cNvPr id="4" name="Footer Placeholder 3">
            <a:extLst>
              <a:ext uri="{FF2B5EF4-FFF2-40B4-BE49-F238E27FC236}">
                <a16:creationId xmlns:a16="http://schemas.microsoft.com/office/drawing/2014/main" id="{51BD73DF-3732-83C0-E92C-11D7409E79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7E51F7-FA88-9D8D-9303-964D8139236F}"/>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12" name="Picture 11">
            <a:extLst>
              <a:ext uri="{FF2B5EF4-FFF2-40B4-BE49-F238E27FC236}">
                <a16:creationId xmlns:a16="http://schemas.microsoft.com/office/drawing/2014/main" id="{D0D9ED35-FE4B-9001-2A9B-1E2197EEFE44}"/>
              </a:ext>
            </a:extLst>
          </p:cNvPr>
          <p:cNvPicPr>
            <a:picLocks noChangeAspect="1"/>
          </p:cNvPicPr>
          <p:nvPr userDrawn="1"/>
        </p:nvPicPr>
        <p:blipFill>
          <a:blip r:embed="rId2"/>
          <a:stretch>
            <a:fillRect/>
          </a:stretch>
        </p:blipFill>
        <p:spPr>
          <a:xfrm>
            <a:off x="9949544" y="536568"/>
            <a:ext cx="1901306" cy="658012"/>
          </a:xfrm>
          <a:prstGeom prst="rect">
            <a:avLst/>
          </a:prstGeom>
        </p:spPr>
      </p:pic>
    </p:spTree>
    <p:extLst>
      <p:ext uri="{BB962C8B-B14F-4D97-AF65-F5344CB8AC3E}">
        <p14:creationId xmlns:p14="http://schemas.microsoft.com/office/powerpoint/2010/main" val="1683025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5A6BCD-F8AD-F399-7940-AE28399AB23F}"/>
              </a:ext>
            </a:extLst>
          </p:cNvPr>
          <p:cNvSpPr>
            <a:spLocks noGrp="1"/>
          </p:cNvSpPr>
          <p:nvPr>
            <p:ph type="dt" sz="half" idx="10"/>
          </p:nvPr>
        </p:nvSpPr>
        <p:spPr/>
        <p:txBody>
          <a:bodyPr/>
          <a:lstStyle/>
          <a:p>
            <a:fld id="{FDD5ADF8-FB30-A140-BC76-B82B3346A618}" type="datetime3">
              <a:rPr lang="en-SG" smtClean="0"/>
              <a:t>10 April 2023</a:t>
            </a:fld>
            <a:endParaRPr lang="en-US"/>
          </a:p>
        </p:txBody>
      </p:sp>
      <p:sp>
        <p:nvSpPr>
          <p:cNvPr id="3" name="Footer Placeholder 2">
            <a:extLst>
              <a:ext uri="{FF2B5EF4-FFF2-40B4-BE49-F238E27FC236}">
                <a16:creationId xmlns:a16="http://schemas.microsoft.com/office/drawing/2014/main" id="{96268713-0827-1598-300F-59DF1FBEC9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A4DE06A-C38E-61CD-3134-D48303F1336E}"/>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5" name="Picture 4">
            <a:extLst>
              <a:ext uri="{FF2B5EF4-FFF2-40B4-BE49-F238E27FC236}">
                <a16:creationId xmlns:a16="http://schemas.microsoft.com/office/drawing/2014/main" id="{438485FE-755F-581B-7915-921DD11F5134}"/>
              </a:ext>
            </a:extLst>
          </p:cNvPr>
          <p:cNvPicPr>
            <a:picLocks noChangeAspect="1"/>
          </p:cNvPicPr>
          <p:nvPr userDrawn="1"/>
        </p:nvPicPr>
        <p:blipFill>
          <a:blip r:embed="rId2"/>
          <a:stretch>
            <a:fillRect/>
          </a:stretch>
        </p:blipFill>
        <p:spPr>
          <a:xfrm>
            <a:off x="9949544" y="340625"/>
            <a:ext cx="1901306" cy="658012"/>
          </a:xfrm>
          <a:prstGeom prst="rect">
            <a:avLst/>
          </a:prstGeom>
        </p:spPr>
      </p:pic>
    </p:spTree>
    <p:extLst>
      <p:ext uri="{BB962C8B-B14F-4D97-AF65-F5344CB8AC3E}">
        <p14:creationId xmlns:p14="http://schemas.microsoft.com/office/powerpoint/2010/main" val="2500271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AA7F2-A5F4-9C4B-80F0-E946A522926F}"/>
              </a:ext>
            </a:extLst>
          </p:cNvPr>
          <p:cNvSpPr>
            <a:spLocks noGrp="1"/>
          </p:cNvSpPr>
          <p:nvPr>
            <p:ph type="title"/>
          </p:nvPr>
        </p:nvSpPr>
        <p:spPr>
          <a:xfrm>
            <a:off x="839788" y="1273629"/>
            <a:ext cx="3932237" cy="1315584"/>
          </a:xfrm>
        </p:spPr>
        <p:txBody>
          <a:bodyPr anchor="b"/>
          <a:lstStyle>
            <a:lvl1pPr>
              <a:defRPr sz="3200"/>
            </a:lvl1p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B199D828-0277-6997-F3D9-5E06E6E63687}"/>
              </a:ext>
            </a:extLst>
          </p:cNvPr>
          <p:cNvSpPr>
            <a:spLocks noGrp="1"/>
          </p:cNvSpPr>
          <p:nvPr>
            <p:ph idx="1"/>
          </p:nvPr>
        </p:nvSpPr>
        <p:spPr>
          <a:xfrm>
            <a:off x="5183188" y="1273629"/>
            <a:ext cx="6172200" cy="458742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Text Placeholder 3">
            <a:extLst>
              <a:ext uri="{FF2B5EF4-FFF2-40B4-BE49-F238E27FC236}">
                <a16:creationId xmlns:a16="http://schemas.microsoft.com/office/drawing/2014/main" id="{E0BF02B6-3949-9B1E-CC82-A9CA690CD944}"/>
              </a:ext>
            </a:extLst>
          </p:cNvPr>
          <p:cNvSpPr>
            <a:spLocks noGrp="1"/>
          </p:cNvSpPr>
          <p:nvPr>
            <p:ph type="body" sz="half" idx="2"/>
          </p:nvPr>
        </p:nvSpPr>
        <p:spPr>
          <a:xfrm>
            <a:off x="839788" y="2589214"/>
            <a:ext cx="3932237" cy="32797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dirty="0"/>
              <a:t>Click to edit Master text styles</a:t>
            </a:r>
          </a:p>
        </p:txBody>
      </p:sp>
      <p:sp>
        <p:nvSpPr>
          <p:cNvPr id="5" name="Date Placeholder 4">
            <a:extLst>
              <a:ext uri="{FF2B5EF4-FFF2-40B4-BE49-F238E27FC236}">
                <a16:creationId xmlns:a16="http://schemas.microsoft.com/office/drawing/2014/main" id="{65D86EAC-3FC5-E1F9-71BB-DE34DB4DFE61}"/>
              </a:ext>
            </a:extLst>
          </p:cNvPr>
          <p:cNvSpPr>
            <a:spLocks noGrp="1"/>
          </p:cNvSpPr>
          <p:nvPr>
            <p:ph type="dt" sz="half" idx="10"/>
          </p:nvPr>
        </p:nvSpPr>
        <p:spPr/>
        <p:txBody>
          <a:bodyPr/>
          <a:lstStyle/>
          <a:p>
            <a:fld id="{2EF13291-2998-1E45-BB6C-14491E304C83}" type="datetime3">
              <a:rPr lang="en-SG" smtClean="0"/>
              <a:t>10 April 2023</a:t>
            </a:fld>
            <a:endParaRPr lang="en-US"/>
          </a:p>
        </p:txBody>
      </p:sp>
      <p:sp>
        <p:nvSpPr>
          <p:cNvPr id="6" name="Footer Placeholder 5">
            <a:extLst>
              <a:ext uri="{FF2B5EF4-FFF2-40B4-BE49-F238E27FC236}">
                <a16:creationId xmlns:a16="http://schemas.microsoft.com/office/drawing/2014/main" id="{9E1A25CC-859F-57CD-A0C1-614830FEB5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A1316-FFC9-65AD-DD5E-22E799DBFA23}"/>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9" name="Picture 8">
            <a:extLst>
              <a:ext uri="{FF2B5EF4-FFF2-40B4-BE49-F238E27FC236}">
                <a16:creationId xmlns:a16="http://schemas.microsoft.com/office/drawing/2014/main" id="{A62535A6-A18B-1441-C32C-A58D6E4A71C3}"/>
              </a:ext>
            </a:extLst>
          </p:cNvPr>
          <p:cNvPicPr>
            <a:picLocks noChangeAspect="1"/>
          </p:cNvPicPr>
          <p:nvPr userDrawn="1"/>
        </p:nvPicPr>
        <p:blipFill>
          <a:blip r:embed="rId2"/>
          <a:stretch>
            <a:fillRect/>
          </a:stretch>
        </p:blipFill>
        <p:spPr>
          <a:xfrm>
            <a:off x="9949544" y="340625"/>
            <a:ext cx="1901306" cy="658012"/>
          </a:xfrm>
          <a:prstGeom prst="rect">
            <a:avLst/>
          </a:prstGeom>
        </p:spPr>
      </p:pic>
    </p:spTree>
    <p:extLst>
      <p:ext uri="{BB962C8B-B14F-4D97-AF65-F5344CB8AC3E}">
        <p14:creationId xmlns:p14="http://schemas.microsoft.com/office/powerpoint/2010/main" val="3120867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9E6A8-26A0-3799-E841-D296869493AC}"/>
              </a:ext>
            </a:extLst>
          </p:cNvPr>
          <p:cNvSpPr>
            <a:spLocks noGrp="1"/>
          </p:cNvSpPr>
          <p:nvPr>
            <p:ph type="title"/>
          </p:nvPr>
        </p:nvSpPr>
        <p:spPr>
          <a:xfrm>
            <a:off x="839788" y="1295400"/>
            <a:ext cx="3932237" cy="1295400"/>
          </a:xfrm>
        </p:spPr>
        <p:txBody>
          <a:bodyPr anchor="b"/>
          <a:lstStyle>
            <a:lvl1pPr>
              <a:defRPr sz="3200"/>
            </a:lvl1pPr>
          </a:lstStyle>
          <a:p>
            <a:r>
              <a:rPr lang="en-GB" dirty="0"/>
              <a:t>Click to edit Master title style</a:t>
            </a:r>
            <a:endParaRPr lang="en-US" dirty="0"/>
          </a:p>
        </p:txBody>
      </p:sp>
      <p:sp>
        <p:nvSpPr>
          <p:cNvPr id="3" name="Picture Placeholder 2">
            <a:extLst>
              <a:ext uri="{FF2B5EF4-FFF2-40B4-BE49-F238E27FC236}">
                <a16:creationId xmlns:a16="http://schemas.microsoft.com/office/drawing/2014/main" id="{924DA806-2A23-C38F-3652-0D02DB0C338A}"/>
              </a:ext>
            </a:extLst>
          </p:cNvPr>
          <p:cNvSpPr>
            <a:spLocks noGrp="1"/>
          </p:cNvSpPr>
          <p:nvPr>
            <p:ph type="pic" idx="1"/>
          </p:nvPr>
        </p:nvSpPr>
        <p:spPr>
          <a:xfrm>
            <a:off x="5183188" y="1295400"/>
            <a:ext cx="6172200" cy="45656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631BF88-8637-422D-1E68-FFD82DECD2BE}"/>
              </a:ext>
            </a:extLst>
          </p:cNvPr>
          <p:cNvSpPr>
            <a:spLocks noGrp="1"/>
          </p:cNvSpPr>
          <p:nvPr>
            <p:ph type="body" sz="half" idx="2"/>
          </p:nvPr>
        </p:nvSpPr>
        <p:spPr>
          <a:xfrm>
            <a:off x="839788" y="2677886"/>
            <a:ext cx="3932237" cy="31911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555B00F-4001-9740-D4F3-05D39967FEFE}"/>
              </a:ext>
            </a:extLst>
          </p:cNvPr>
          <p:cNvSpPr>
            <a:spLocks noGrp="1"/>
          </p:cNvSpPr>
          <p:nvPr>
            <p:ph type="dt" sz="half" idx="10"/>
          </p:nvPr>
        </p:nvSpPr>
        <p:spPr/>
        <p:txBody>
          <a:bodyPr/>
          <a:lstStyle/>
          <a:p>
            <a:fld id="{7BDC71DE-80FC-B640-A19E-6715081E17F0}" type="datetime3">
              <a:rPr lang="en-SG" smtClean="0"/>
              <a:t>10 April 2023</a:t>
            </a:fld>
            <a:endParaRPr lang="en-US"/>
          </a:p>
        </p:txBody>
      </p:sp>
      <p:sp>
        <p:nvSpPr>
          <p:cNvPr id="6" name="Footer Placeholder 5">
            <a:extLst>
              <a:ext uri="{FF2B5EF4-FFF2-40B4-BE49-F238E27FC236}">
                <a16:creationId xmlns:a16="http://schemas.microsoft.com/office/drawing/2014/main" id="{F93D53F9-3E21-349A-F306-500E0A46E8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2CD41E-89AB-3657-764F-56912B164A33}"/>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8" name="Picture 7">
            <a:extLst>
              <a:ext uri="{FF2B5EF4-FFF2-40B4-BE49-F238E27FC236}">
                <a16:creationId xmlns:a16="http://schemas.microsoft.com/office/drawing/2014/main" id="{0236B715-2EAE-7233-22AE-2D11B1D7D38E}"/>
              </a:ext>
            </a:extLst>
          </p:cNvPr>
          <p:cNvPicPr>
            <a:picLocks noChangeAspect="1"/>
          </p:cNvPicPr>
          <p:nvPr userDrawn="1"/>
        </p:nvPicPr>
        <p:blipFill>
          <a:blip r:embed="rId2"/>
          <a:stretch>
            <a:fillRect/>
          </a:stretch>
        </p:blipFill>
        <p:spPr>
          <a:xfrm>
            <a:off x="9949544" y="340625"/>
            <a:ext cx="1901306" cy="658012"/>
          </a:xfrm>
          <a:prstGeom prst="rect">
            <a:avLst/>
          </a:prstGeom>
        </p:spPr>
      </p:pic>
    </p:spTree>
    <p:extLst>
      <p:ext uri="{BB962C8B-B14F-4D97-AF65-F5344CB8AC3E}">
        <p14:creationId xmlns:p14="http://schemas.microsoft.com/office/powerpoint/2010/main" val="3123156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3F9BD0-7A29-6C74-AF44-394E3DFB5D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CD5BF52-F677-99D1-C063-D711A0F355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a:extLst>
              <a:ext uri="{FF2B5EF4-FFF2-40B4-BE49-F238E27FC236}">
                <a16:creationId xmlns:a16="http://schemas.microsoft.com/office/drawing/2014/main" id="{A8B894FD-97C8-D60D-DF14-C93B6290B9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latin typeface="Cambria" panose="02040503050406030204" pitchFamily="18" charset="0"/>
              </a:defRPr>
            </a:lvl1pPr>
          </a:lstStyle>
          <a:p>
            <a:fld id="{39E2CDA4-D7DD-D048-900A-DFEB5E81218B}" type="datetime3">
              <a:rPr lang="en-SG" smtClean="0"/>
              <a:pPr/>
              <a:t>10 April 2023</a:t>
            </a:fld>
            <a:endParaRPr lang="en-US" dirty="0"/>
          </a:p>
        </p:txBody>
      </p:sp>
      <p:sp>
        <p:nvSpPr>
          <p:cNvPr id="5" name="Footer Placeholder 4">
            <a:extLst>
              <a:ext uri="{FF2B5EF4-FFF2-40B4-BE49-F238E27FC236}">
                <a16:creationId xmlns:a16="http://schemas.microsoft.com/office/drawing/2014/main" id="{B49DD58A-064D-5572-8F2B-AB3C3E690D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latin typeface="Cambria" panose="02040503050406030204" pitchFamily="18" charset="0"/>
              </a:defRPr>
            </a:lvl1pPr>
          </a:lstStyle>
          <a:p>
            <a:endParaRPr lang="en-US"/>
          </a:p>
        </p:txBody>
      </p:sp>
      <p:sp>
        <p:nvSpPr>
          <p:cNvPr id="6" name="Slide Number Placeholder 5">
            <a:extLst>
              <a:ext uri="{FF2B5EF4-FFF2-40B4-BE49-F238E27FC236}">
                <a16:creationId xmlns:a16="http://schemas.microsoft.com/office/drawing/2014/main" id="{064FBD27-6419-E0C5-A744-12EE52FBF6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latin typeface="Cambria" panose="02040503050406030204" pitchFamily="18" charset="0"/>
              </a:defRPr>
            </a:lvl1pPr>
          </a:lstStyle>
          <a:p>
            <a:fld id="{29AF37E9-37E2-BB44-B1C0-7A31BCA3A7D2}" type="slidenum">
              <a:rPr lang="en-US" smtClean="0"/>
              <a:pPr/>
              <a:t>‹#›</a:t>
            </a:fld>
            <a:endParaRPr lang="en-US"/>
          </a:p>
        </p:txBody>
      </p:sp>
    </p:spTree>
    <p:extLst>
      <p:ext uri="{BB962C8B-B14F-4D97-AF65-F5344CB8AC3E}">
        <p14:creationId xmlns:p14="http://schemas.microsoft.com/office/powerpoint/2010/main" val="18655108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l" defTabSz="914400" rtl="0" eaLnBrk="1" latinLnBrk="0" hangingPunct="1">
        <a:lnSpc>
          <a:spcPct val="90000"/>
        </a:lnSpc>
        <a:spcBef>
          <a:spcPct val="0"/>
        </a:spcBef>
        <a:buNone/>
        <a:defRPr sz="4400" kern="1200">
          <a:solidFill>
            <a:schemeClr val="bg1"/>
          </a:solidFill>
          <a:latin typeface="Cambria" panose="02040503050406030204" pitchFamily="18" charset="0"/>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400" kern="1200">
          <a:solidFill>
            <a:schemeClr val="bg1"/>
          </a:solidFill>
          <a:latin typeface="Cambria" panose="02040503050406030204" pitchFamily="18" charset="0"/>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bg1"/>
          </a:solidFill>
          <a:latin typeface="Cambria" panose="02040503050406030204" pitchFamily="18" charset="0"/>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1800" kern="1200">
          <a:solidFill>
            <a:schemeClr val="bg1"/>
          </a:solidFill>
          <a:latin typeface="Cambria" panose="02040503050406030204" pitchFamily="18" charset="0"/>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600" kern="1200">
          <a:solidFill>
            <a:schemeClr val="bg1"/>
          </a:solidFill>
          <a:latin typeface="Cambria" panose="02040503050406030204" pitchFamily="18" charset="0"/>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600" kern="1200">
          <a:solidFill>
            <a:schemeClr val="bg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9.sv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12.sv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5B888AD-E670-98EE-1530-3915DC99E213}"/>
              </a:ext>
            </a:extLst>
          </p:cNvPr>
          <p:cNvSpPr/>
          <p:nvPr/>
        </p:nvSpPr>
        <p:spPr>
          <a:xfrm>
            <a:off x="0" y="2065106"/>
            <a:ext cx="12192000" cy="2732925"/>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555810C-591D-0C02-EED4-8F54D6D20809}"/>
              </a:ext>
            </a:extLst>
          </p:cNvPr>
          <p:cNvSpPr>
            <a:spLocks noGrp="1"/>
          </p:cNvSpPr>
          <p:nvPr>
            <p:ph type="ctrTitle"/>
          </p:nvPr>
        </p:nvSpPr>
        <p:spPr>
          <a:xfrm>
            <a:off x="934948" y="-10274"/>
            <a:ext cx="10514084" cy="1613001"/>
          </a:xfrm>
        </p:spPr>
        <p:txBody>
          <a:bodyPr/>
          <a:lstStyle/>
          <a:p>
            <a:pPr marL="0" lvl="0" indent="0">
              <a:buNone/>
            </a:pPr>
            <a:r>
              <a:rPr lang="en-US" dirty="0"/>
              <a:t>Introduction to Data Analysis with R</a:t>
            </a:r>
            <a:endParaRPr dirty="0"/>
          </a:p>
        </p:txBody>
      </p:sp>
      <p:sp>
        <p:nvSpPr>
          <p:cNvPr id="3" name="Subtitle 2">
            <a:extLst>
              <a:ext uri="{FF2B5EF4-FFF2-40B4-BE49-F238E27FC236}">
                <a16:creationId xmlns:a16="http://schemas.microsoft.com/office/drawing/2014/main" id="{393840BC-C10B-9AF5-B2D8-FF4FBE2C5AF9}"/>
              </a:ext>
            </a:extLst>
          </p:cNvPr>
          <p:cNvSpPr>
            <a:spLocks noGrp="1"/>
          </p:cNvSpPr>
          <p:nvPr>
            <p:ph type="subTitle" idx="1"/>
          </p:nvPr>
        </p:nvSpPr>
        <p:spPr>
          <a:xfrm>
            <a:off x="934948" y="4620843"/>
            <a:ext cx="10514084" cy="1613001"/>
          </a:xfrm>
        </p:spPr>
        <p:txBody>
          <a:bodyPr/>
          <a:lstStyle/>
          <a:p>
            <a:pPr marL="0" lvl="0" indent="0">
              <a:buNone/>
            </a:pPr>
            <a:br>
              <a:rPr dirty="0"/>
            </a:br>
            <a:br>
              <a:rPr dirty="0"/>
            </a:br>
            <a:r>
              <a:rPr dirty="0"/>
              <a:t>Zaw Myo Tun</a:t>
            </a:r>
            <a:endParaRPr lang="en-US" dirty="0"/>
          </a:p>
          <a:p>
            <a:pPr marL="0" lvl="0" indent="0">
              <a:buNone/>
            </a:pPr>
            <a:r>
              <a:rPr lang="en-US" dirty="0"/>
              <a:t>10-14 April 2023</a:t>
            </a:r>
            <a:endParaRPr dirty="0"/>
          </a:p>
        </p:txBody>
      </p:sp>
      <p:pic>
        <p:nvPicPr>
          <p:cNvPr id="3076" name="Picture 4">
            <a:extLst>
              <a:ext uri="{FF2B5EF4-FFF2-40B4-BE49-F238E27FC236}">
                <a16:creationId xmlns:a16="http://schemas.microsoft.com/office/drawing/2014/main" id="{56384DCC-327D-4A41-079A-237EACB85D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4687" y="2069447"/>
            <a:ext cx="4962626" cy="271910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0976D-9BB7-F9BF-45AA-FADA690359F4}"/>
              </a:ext>
            </a:extLst>
          </p:cNvPr>
          <p:cNvSpPr>
            <a:spLocks noGrp="1"/>
          </p:cNvSpPr>
          <p:nvPr>
            <p:ph type="title"/>
          </p:nvPr>
        </p:nvSpPr>
        <p:spPr>
          <a:xfrm>
            <a:off x="838200" y="365125"/>
            <a:ext cx="9152752" cy="995221"/>
          </a:xfrm>
        </p:spPr>
        <p:txBody>
          <a:bodyPr/>
          <a:lstStyle/>
          <a:p>
            <a:pPr marL="0" lvl="0" indent="0">
              <a:buNone/>
            </a:pPr>
            <a:r>
              <a:rPr dirty="0"/>
              <a:t>Vectors and data types</a:t>
            </a:r>
          </a:p>
        </p:txBody>
      </p:sp>
      <p:sp>
        <p:nvSpPr>
          <p:cNvPr id="3" name="Content Placeholder 2">
            <a:extLst>
              <a:ext uri="{FF2B5EF4-FFF2-40B4-BE49-F238E27FC236}">
                <a16:creationId xmlns:a16="http://schemas.microsoft.com/office/drawing/2014/main" id="{49752B89-85F3-5DE8-AB98-7BFB09D2A4DD}"/>
              </a:ext>
            </a:extLst>
          </p:cNvPr>
          <p:cNvSpPr>
            <a:spLocks noGrp="1"/>
          </p:cNvSpPr>
          <p:nvPr>
            <p:ph idx="1"/>
          </p:nvPr>
        </p:nvSpPr>
        <p:spPr/>
        <p:txBody>
          <a:bodyPr/>
          <a:lstStyle/>
          <a:p>
            <a:pPr lvl="0"/>
            <a:r>
              <a:rPr dirty="0"/>
              <a:t>Basic data type in R</a:t>
            </a:r>
          </a:p>
          <a:p>
            <a:pPr lvl="0"/>
            <a:r>
              <a:rPr dirty="0"/>
              <a:t>Types</a:t>
            </a:r>
          </a:p>
          <a:p>
            <a:pPr lvl="1"/>
            <a:r>
              <a:rPr dirty="0"/>
              <a:t>Logical: </a:t>
            </a:r>
            <a:r>
              <a:rPr dirty="0">
                <a:solidFill>
                  <a:schemeClr val="accent2"/>
                </a:solidFill>
                <a:latin typeface="Fira Code Retina" pitchFamily="49" charset="0"/>
                <a:ea typeface="Fira Code Retina" pitchFamily="49" charset="0"/>
                <a:cs typeface="Fira Code Retina" pitchFamily="49" charset="0"/>
              </a:rPr>
              <a:t>TRUE</a:t>
            </a:r>
            <a:r>
              <a:rPr dirty="0"/>
              <a:t> or </a:t>
            </a:r>
            <a:r>
              <a:rPr dirty="0">
                <a:solidFill>
                  <a:schemeClr val="accent2"/>
                </a:solidFill>
                <a:latin typeface="Fira Code Retina" pitchFamily="49" charset="0"/>
                <a:ea typeface="Fira Code Retina" pitchFamily="49" charset="0"/>
                <a:cs typeface="Fira Code Retina" pitchFamily="49" charset="0"/>
              </a:rPr>
              <a:t>FASLE</a:t>
            </a:r>
          </a:p>
          <a:p>
            <a:pPr lvl="1"/>
            <a:r>
              <a:rPr dirty="0"/>
              <a:t>Numeric: Either integer or double (real)</a:t>
            </a:r>
          </a:p>
          <a:p>
            <a:pPr lvl="1"/>
            <a:r>
              <a:rPr dirty="0"/>
              <a:t>Character</a:t>
            </a:r>
            <a:r>
              <a:rPr lang="en-US" dirty="0"/>
              <a:t>: A</a:t>
            </a:r>
            <a:r>
              <a:rPr dirty="0"/>
              <a:t>dd double quote </a:t>
            </a:r>
            <a:r>
              <a:rPr dirty="0">
                <a:solidFill>
                  <a:schemeClr val="accent2"/>
                </a:solidFill>
                <a:latin typeface="Fira Code Retina" pitchFamily="49" charset="0"/>
                <a:ea typeface="Fira Code Retina" pitchFamily="49" charset="0"/>
                <a:cs typeface="Fira Code Retina" pitchFamily="49" charset="0"/>
              </a:rPr>
              <a:t>"dog"</a:t>
            </a:r>
            <a:r>
              <a:rPr lang="en-US" dirty="0">
                <a:solidFill>
                  <a:schemeClr val="accent2"/>
                </a:solidFill>
                <a:latin typeface="Fira Code Retina" pitchFamily="49" charset="0"/>
                <a:ea typeface="Fira Code Retina" pitchFamily="49" charset="0"/>
                <a:cs typeface="Fira Code Retina" pitchFamily="49" charset="0"/>
              </a:rPr>
              <a:t> </a:t>
            </a:r>
            <a:r>
              <a:rPr lang="en-US" dirty="0"/>
              <a:t>(</a:t>
            </a:r>
            <a:r>
              <a:rPr dirty="0"/>
              <a:t>more common) or single quote </a:t>
            </a:r>
            <a:r>
              <a:rPr dirty="0">
                <a:solidFill>
                  <a:schemeClr val="accent2"/>
                </a:solidFill>
                <a:latin typeface="Fira Code Retina" pitchFamily="49" charset="0"/>
                <a:ea typeface="Fira Code Retina" pitchFamily="49" charset="0"/>
                <a:cs typeface="Fira Code Retina" pitchFamily="49" charset="0"/>
              </a:rPr>
              <a:t>'dog'</a:t>
            </a:r>
            <a:endParaRPr dirty="0">
              <a:latin typeface="Courier"/>
            </a:endParaRPr>
          </a:p>
          <a:p>
            <a:pPr lvl="1"/>
            <a:r>
              <a:rPr dirty="0"/>
              <a:t>Complex</a:t>
            </a:r>
            <a:r>
              <a:rPr lang="en-US" dirty="0"/>
              <a:t>: To represent complex numbers with real and imaginary parts (e.g., `1 + 4i`), out of scope</a:t>
            </a:r>
            <a:endParaRPr dirty="0"/>
          </a:p>
          <a:p>
            <a:pPr lvl="1"/>
            <a:r>
              <a:rPr dirty="0"/>
              <a:t>Raw</a:t>
            </a:r>
            <a:r>
              <a:rPr lang="en-US" dirty="0"/>
              <a:t>: For bit streams, out of scope</a:t>
            </a:r>
            <a:endParaRPr dirty="0"/>
          </a:p>
          <a:p>
            <a:pPr marL="0" lvl="0" indent="0">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81DE-87BE-0BBA-FF3B-63FAEF3708E5}"/>
              </a:ext>
            </a:extLst>
          </p:cNvPr>
          <p:cNvSpPr>
            <a:spLocks noGrp="1"/>
          </p:cNvSpPr>
          <p:nvPr>
            <p:ph type="title"/>
          </p:nvPr>
        </p:nvSpPr>
        <p:spPr/>
        <p:txBody>
          <a:bodyPr/>
          <a:lstStyle/>
          <a:p>
            <a:r>
              <a:rPr lang="en-US" dirty="0"/>
              <a:t>RStudio Projects</a:t>
            </a:r>
          </a:p>
        </p:txBody>
      </p:sp>
      <p:sp>
        <p:nvSpPr>
          <p:cNvPr id="3" name="Text Placeholder 2">
            <a:extLst>
              <a:ext uri="{FF2B5EF4-FFF2-40B4-BE49-F238E27FC236}">
                <a16:creationId xmlns:a16="http://schemas.microsoft.com/office/drawing/2014/main" id="{56C156B0-1B16-C48D-FFEE-4B5C1BC94AB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44796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F0997CA-4145-D1A3-7068-D560DC3F42BB}"/>
              </a:ext>
            </a:extLst>
          </p:cNvPr>
          <p:cNvSpPr>
            <a:spLocks noGrp="1"/>
          </p:cNvSpPr>
          <p:nvPr>
            <p:ph sz="half" idx="1"/>
          </p:nvPr>
        </p:nvSpPr>
        <p:spPr/>
        <p:txBody>
          <a:bodyPr/>
          <a:lstStyle/>
          <a:p>
            <a:r>
              <a:rPr lang="en-US" dirty="0"/>
              <a:t>Project set-up should be the first step of data analysis</a:t>
            </a:r>
          </a:p>
          <a:p>
            <a:r>
              <a:rPr lang="en-US" dirty="0"/>
              <a:t>The RStudio Projects feature makes the process easy</a:t>
            </a:r>
          </a:p>
          <a:p>
            <a:endParaRPr lang="en-US" dirty="0"/>
          </a:p>
        </p:txBody>
      </p:sp>
      <p:sp>
        <p:nvSpPr>
          <p:cNvPr id="4" name="Title 3">
            <a:extLst>
              <a:ext uri="{FF2B5EF4-FFF2-40B4-BE49-F238E27FC236}">
                <a16:creationId xmlns:a16="http://schemas.microsoft.com/office/drawing/2014/main" id="{3CE96EB6-A064-C4E4-8621-051C9C2D361A}"/>
              </a:ext>
            </a:extLst>
          </p:cNvPr>
          <p:cNvSpPr>
            <a:spLocks noGrp="1"/>
          </p:cNvSpPr>
          <p:nvPr>
            <p:ph type="title"/>
          </p:nvPr>
        </p:nvSpPr>
        <p:spPr/>
        <p:txBody>
          <a:bodyPr/>
          <a:lstStyle/>
          <a:p>
            <a:r>
              <a:rPr lang="en-US" dirty="0"/>
              <a:t>Project set-up</a:t>
            </a:r>
          </a:p>
        </p:txBody>
      </p:sp>
      <p:grpSp>
        <p:nvGrpSpPr>
          <p:cNvPr id="5" name="Group 4">
            <a:extLst>
              <a:ext uri="{FF2B5EF4-FFF2-40B4-BE49-F238E27FC236}">
                <a16:creationId xmlns:a16="http://schemas.microsoft.com/office/drawing/2014/main" id="{FAFEAD91-C7DF-DEC3-24F1-5AE46CD43453}"/>
              </a:ext>
            </a:extLst>
          </p:cNvPr>
          <p:cNvGrpSpPr/>
          <p:nvPr/>
        </p:nvGrpSpPr>
        <p:grpSpPr>
          <a:xfrm>
            <a:off x="6891129" y="1922809"/>
            <a:ext cx="4494182" cy="3523901"/>
            <a:chOff x="6891129" y="1790473"/>
            <a:chExt cx="4494182" cy="3523901"/>
          </a:xfrm>
        </p:grpSpPr>
        <p:pic>
          <p:nvPicPr>
            <p:cNvPr id="6" name="Graphic 5" descr="Open folder with solid fill">
              <a:extLst>
                <a:ext uri="{FF2B5EF4-FFF2-40B4-BE49-F238E27FC236}">
                  <a16:creationId xmlns:a16="http://schemas.microsoft.com/office/drawing/2014/main" id="{B1F6534F-BFC2-05C5-7846-3FC30F5B3F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85652" y="3369886"/>
              <a:ext cx="672548" cy="672548"/>
            </a:xfrm>
            <a:prstGeom prst="rect">
              <a:avLst/>
            </a:prstGeom>
          </p:spPr>
        </p:pic>
        <p:pic>
          <p:nvPicPr>
            <p:cNvPr id="7" name="Graphic 6" descr="Open folder with solid fill">
              <a:extLst>
                <a:ext uri="{FF2B5EF4-FFF2-40B4-BE49-F238E27FC236}">
                  <a16:creationId xmlns:a16="http://schemas.microsoft.com/office/drawing/2014/main" id="{4E58E2F1-6C28-A3C0-C66D-AACAB59E5C4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85652" y="4006063"/>
              <a:ext cx="672548" cy="672548"/>
            </a:xfrm>
            <a:prstGeom prst="rect">
              <a:avLst/>
            </a:prstGeom>
          </p:spPr>
        </p:pic>
        <p:pic>
          <p:nvPicPr>
            <p:cNvPr id="8" name="Graphic 7" descr="Open folder with solid fill">
              <a:extLst>
                <a:ext uri="{FF2B5EF4-FFF2-40B4-BE49-F238E27FC236}">
                  <a16:creationId xmlns:a16="http://schemas.microsoft.com/office/drawing/2014/main" id="{CA78B881-A20B-1099-34B9-E00C83D71D9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85652" y="4641826"/>
              <a:ext cx="672548" cy="672548"/>
            </a:xfrm>
            <a:prstGeom prst="rect">
              <a:avLst/>
            </a:prstGeom>
          </p:spPr>
        </p:pic>
        <p:sp>
          <p:nvSpPr>
            <p:cNvPr id="9" name="TextBox 8">
              <a:extLst>
                <a:ext uri="{FF2B5EF4-FFF2-40B4-BE49-F238E27FC236}">
                  <a16:creationId xmlns:a16="http://schemas.microsoft.com/office/drawing/2014/main" id="{3FEAF271-5DC8-857B-C4AC-B36355719DE6}"/>
                </a:ext>
              </a:extLst>
            </p:cNvPr>
            <p:cNvSpPr txBox="1"/>
            <p:nvPr/>
          </p:nvSpPr>
          <p:spPr>
            <a:xfrm>
              <a:off x="8458200" y="3543029"/>
              <a:ext cx="599716" cy="369332"/>
            </a:xfrm>
            <a:prstGeom prst="rect">
              <a:avLst/>
            </a:prstGeom>
            <a:noFill/>
          </p:spPr>
          <p:txBody>
            <a:bodyPr wrap="none" rtlCol="0">
              <a:spAutoFit/>
            </a:bodyPr>
            <a:lstStyle/>
            <a:p>
              <a:r>
                <a:rPr lang="en-US" dirty="0">
                  <a:solidFill>
                    <a:schemeClr val="bg1"/>
                  </a:solidFill>
                </a:rPr>
                <a:t>data</a:t>
              </a:r>
            </a:p>
          </p:txBody>
        </p:sp>
        <p:sp>
          <p:nvSpPr>
            <p:cNvPr id="10" name="TextBox 9">
              <a:extLst>
                <a:ext uri="{FF2B5EF4-FFF2-40B4-BE49-F238E27FC236}">
                  <a16:creationId xmlns:a16="http://schemas.microsoft.com/office/drawing/2014/main" id="{ED5AA9D6-B289-1048-9BAC-E8C3255DDA48}"/>
                </a:ext>
              </a:extLst>
            </p:cNvPr>
            <p:cNvSpPr txBox="1"/>
            <p:nvPr/>
          </p:nvSpPr>
          <p:spPr>
            <a:xfrm>
              <a:off x="8458200" y="4157671"/>
              <a:ext cx="639599" cy="369332"/>
            </a:xfrm>
            <a:prstGeom prst="rect">
              <a:avLst/>
            </a:prstGeom>
            <a:noFill/>
          </p:spPr>
          <p:txBody>
            <a:bodyPr wrap="none" rtlCol="0">
              <a:spAutoFit/>
            </a:bodyPr>
            <a:lstStyle/>
            <a:p>
              <a:r>
                <a:rPr lang="en-US" dirty="0">
                  <a:solidFill>
                    <a:schemeClr val="bg1"/>
                  </a:solidFill>
                </a:rPr>
                <a:t>code</a:t>
              </a:r>
            </a:p>
          </p:txBody>
        </p:sp>
        <p:sp>
          <p:nvSpPr>
            <p:cNvPr id="11" name="TextBox 10">
              <a:extLst>
                <a:ext uri="{FF2B5EF4-FFF2-40B4-BE49-F238E27FC236}">
                  <a16:creationId xmlns:a16="http://schemas.microsoft.com/office/drawing/2014/main" id="{3513EAB3-EE0E-252A-3297-4483F5EFECB9}"/>
                </a:ext>
              </a:extLst>
            </p:cNvPr>
            <p:cNvSpPr txBox="1"/>
            <p:nvPr/>
          </p:nvSpPr>
          <p:spPr>
            <a:xfrm>
              <a:off x="8458200" y="4793434"/>
              <a:ext cx="825867" cy="369332"/>
            </a:xfrm>
            <a:prstGeom prst="rect">
              <a:avLst/>
            </a:prstGeom>
            <a:noFill/>
          </p:spPr>
          <p:txBody>
            <a:bodyPr wrap="none" rtlCol="0">
              <a:spAutoFit/>
            </a:bodyPr>
            <a:lstStyle/>
            <a:p>
              <a:r>
                <a:rPr lang="en-US" dirty="0">
                  <a:solidFill>
                    <a:schemeClr val="bg1"/>
                  </a:solidFill>
                </a:rPr>
                <a:t>output</a:t>
              </a:r>
            </a:p>
          </p:txBody>
        </p:sp>
        <p:pic>
          <p:nvPicPr>
            <p:cNvPr id="12" name="Graphic 11" descr="Open folder with solid fill">
              <a:extLst>
                <a:ext uri="{FF2B5EF4-FFF2-40B4-BE49-F238E27FC236}">
                  <a16:creationId xmlns:a16="http://schemas.microsoft.com/office/drawing/2014/main" id="{07523639-ECAB-67F6-BC4A-55DE6AD154D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891129" y="1790473"/>
              <a:ext cx="823517" cy="823517"/>
            </a:xfrm>
            <a:prstGeom prst="rect">
              <a:avLst/>
            </a:prstGeom>
          </p:spPr>
        </p:pic>
        <p:sp>
          <p:nvSpPr>
            <p:cNvPr id="13" name="TextBox 12">
              <a:extLst>
                <a:ext uri="{FF2B5EF4-FFF2-40B4-BE49-F238E27FC236}">
                  <a16:creationId xmlns:a16="http://schemas.microsoft.com/office/drawing/2014/main" id="{775E5EBC-4952-250D-AF63-B6264EF95CDC}"/>
                </a:ext>
              </a:extLst>
            </p:cNvPr>
            <p:cNvSpPr txBox="1"/>
            <p:nvPr/>
          </p:nvSpPr>
          <p:spPr>
            <a:xfrm>
              <a:off x="7714645" y="2018057"/>
              <a:ext cx="1919685" cy="369332"/>
            </a:xfrm>
            <a:prstGeom prst="rect">
              <a:avLst/>
            </a:prstGeom>
            <a:noFill/>
          </p:spPr>
          <p:txBody>
            <a:bodyPr wrap="square" rtlCol="0">
              <a:spAutoFit/>
            </a:bodyPr>
            <a:lstStyle/>
            <a:p>
              <a:r>
                <a:rPr lang="en-US" dirty="0">
                  <a:solidFill>
                    <a:schemeClr val="bg1"/>
                  </a:solidFill>
                </a:rPr>
                <a:t>Your project name</a:t>
              </a:r>
            </a:p>
          </p:txBody>
        </p:sp>
        <p:pic>
          <p:nvPicPr>
            <p:cNvPr id="14" name="Picture 2" descr="Square and resized icon for macOS Big Sur · Issue #8395 ...">
              <a:extLst>
                <a:ext uri="{FF2B5EF4-FFF2-40B4-BE49-F238E27FC236}">
                  <a16:creationId xmlns:a16="http://schemas.microsoft.com/office/drawing/2014/main" id="{B2D6A0A2-96A3-ACD2-FFAD-521555FC21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83423" y="2785063"/>
              <a:ext cx="477006" cy="477006"/>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B4FFF68C-82C4-139D-0338-FB214B34322E}"/>
                </a:ext>
              </a:extLst>
            </p:cNvPr>
            <p:cNvSpPr txBox="1"/>
            <p:nvPr/>
          </p:nvSpPr>
          <p:spPr>
            <a:xfrm>
              <a:off x="8458199" y="2838900"/>
              <a:ext cx="2927112" cy="369332"/>
            </a:xfrm>
            <a:prstGeom prst="rect">
              <a:avLst/>
            </a:prstGeom>
            <a:noFill/>
          </p:spPr>
          <p:txBody>
            <a:bodyPr wrap="square" rtlCol="0">
              <a:spAutoFit/>
            </a:bodyPr>
            <a:lstStyle/>
            <a:p>
              <a:r>
                <a:rPr lang="en-US" dirty="0">
                  <a:solidFill>
                    <a:schemeClr val="bg1"/>
                  </a:solidFill>
                </a:rPr>
                <a:t>.</a:t>
              </a:r>
              <a:r>
                <a:rPr lang="en-US" dirty="0" err="1">
                  <a:solidFill>
                    <a:schemeClr val="bg1"/>
                  </a:solidFill>
                </a:rPr>
                <a:t>Rproj</a:t>
              </a:r>
              <a:r>
                <a:rPr lang="en-US" dirty="0">
                  <a:solidFill>
                    <a:schemeClr val="bg1"/>
                  </a:solidFill>
                </a:rPr>
                <a:t> (RStudio project file) </a:t>
              </a:r>
            </a:p>
          </p:txBody>
        </p:sp>
        <p:cxnSp>
          <p:nvCxnSpPr>
            <p:cNvPr id="16" name="Straight Connector 15">
              <a:extLst>
                <a:ext uri="{FF2B5EF4-FFF2-40B4-BE49-F238E27FC236}">
                  <a16:creationId xmlns:a16="http://schemas.microsoft.com/office/drawing/2014/main" id="{96ABA9E8-9D63-C8C1-C32E-B18CB3DAD76B}"/>
                </a:ext>
              </a:extLst>
            </p:cNvPr>
            <p:cNvCxnSpPr>
              <a:cxnSpLocks/>
              <a:stCxn id="12" idx="2"/>
            </p:cNvCxnSpPr>
            <p:nvPr/>
          </p:nvCxnSpPr>
          <p:spPr>
            <a:xfrm flipH="1">
              <a:off x="7301947" y="2613990"/>
              <a:ext cx="941" cy="239533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292322B-2407-8AD2-54E6-530DEDBD7A3C}"/>
                </a:ext>
              </a:extLst>
            </p:cNvPr>
            <p:cNvCxnSpPr/>
            <p:nvPr/>
          </p:nvCxnSpPr>
          <p:spPr>
            <a:xfrm>
              <a:off x="7301947" y="3021495"/>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AF1156F-1B81-F78D-8875-8311C47C4B01}"/>
                </a:ext>
              </a:extLst>
            </p:cNvPr>
            <p:cNvCxnSpPr/>
            <p:nvPr/>
          </p:nvCxnSpPr>
          <p:spPr>
            <a:xfrm>
              <a:off x="7301947" y="3710608"/>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91496B1-0B7F-7509-05C4-F0D31949C9B9}"/>
                </a:ext>
              </a:extLst>
            </p:cNvPr>
            <p:cNvCxnSpPr/>
            <p:nvPr/>
          </p:nvCxnSpPr>
          <p:spPr>
            <a:xfrm>
              <a:off x="7301947" y="4373217"/>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C7C76A5-7741-EDE6-AFB4-0ABC3DB5BD75}"/>
                </a:ext>
              </a:extLst>
            </p:cNvPr>
            <p:cNvCxnSpPr/>
            <p:nvPr/>
          </p:nvCxnSpPr>
          <p:spPr>
            <a:xfrm>
              <a:off x="7301947" y="4996069"/>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04353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24BA3-F730-EDE0-D616-345A7DA2EF2C}"/>
              </a:ext>
            </a:extLst>
          </p:cNvPr>
          <p:cNvSpPr>
            <a:spLocks noGrp="1"/>
          </p:cNvSpPr>
          <p:nvPr>
            <p:ph type="title"/>
          </p:nvPr>
        </p:nvSpPr>
        <p:spPr/>
        <p:txBody>
          <a:bodyPr/>
          <a:lstStyle/>
          <a:p>
            <a:r>
              <a:rPr lang="en-US" dirty="0"/>
              <a:t>Example project</a:t>
            </a:r>
          </a:p>
        </p:txBody>
      </p:sp>
      <p:pic>
        <p:nvPicPr>
          <p:cNvPr id="8" name="Graphic 7" descr="Open folder with solid fill">
            <a:extLst>
              <a:ext uri="{FF2B5EF4-FFF2-40B4-BE49-F238E27FC236}">
                <a16:creationId xmlns:a16="http://schemas.microsoft.com/office/drawing/2014/main" id="{7049F12E-9F52-763E-3E28-A1BD24E7615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31704" y="2124182"/>
            <a:ext cx="672548" cy="672548"/>
          </a:xfrm>
          <a:prstGeom prst="rect">
            <a:avLst/>
          </a:prstGeom>
        </p:spPr>
      </p:pic>
      <p:pic>
        <p:nvPicPr>
          <p:cNvPr id="9" name="Graphic 8" descr="Open folder with solid fill">
            <a:extLst>
              <a:ext uri="{FF2B5EF4-FFF2-40B4-BE49-F238E27FC236}">
                <a16:creationId xmlns:a16="http://schemas.microsoft.com/office/drawing/2014/main" id="{41EB6A0D-D88E-BD3A-7C8C-748A9AAF3CE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31704" y="3429000"/>
            <a:ext cx="672548" cy="672548"/>
          </a:xfrm>
          <a:prstGeom prst="rect">
            <a:avLst/>
          </a:prstGeom>
        </p:spPr>
      </p:pic>
      <p:pic>
        <p:nvPicPr>
          <p:cNvPr id="10" name="Graphic 9" descr="Open folder with solid fill">
            <a:extLst>
              <a:ext uri="{FF2B5EF4-FFF2-40B4-BE49-F238E27FC236}">
                <a16:creationId xmlns:a16="http://schemas.microsoft.com/office/drawing/2014/main" id="{BD843939-A853-078B-7B34-A39F8B36DAA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31704" y="4733818"/>
            <a:ext cx="672548" cy="672548"/>
          </a:xfrm>
          <a:prstGeom prst="rect">
            <a:avLst/>
          </a:prstGeom>
        </p:spPr>
      </p:pic>
      <p:sp>
        <p:nvSpPr>
          <p:cNvPr id="11" name="TextBox 10">
            <a:extLst>
              <a:ext uri="{FF2B5EF4-FFF2-40B4-BE49-F238E27FC236}">
                <a16:creationId xmlns:a16="http://schemas.microsoft.com/office/drawing/2014/main" id="{AF3705CD-C29B-9DDC-0A67-F07F96787B5F}"/>
              </a:ext>
            </a:extLst>
          </p:cNvPr>
          <p:cNvSpPr txBox="1"/>
          <p:nvPr/>
        </p:nvSpPr>
        <p:spPr>
          <a:xfrm>
            <a:off x="4204252" y="2297325"/>
            <a:ext cx="599716" cy="369332"/>
          </a:xfrm>
          <a:prstGeom prst="rect">
            <a:avLst/>
          </a:prstGeom>
          <a:noFill/>
        </p:spPr>
        <p:txBody>
          <a:bodyPr wrap="none" rtlCol="0">
            <a:spAutoFit/>
          </a:bodyPr>
          <a:lstStyle/>
          <a:p>
            <a:r>
              <a:rPr lang="en-US" dirty="0">
                <a:solidFill>
                  <a:schemeClr val="bg1"/>
                </a:solidFill>
              </a:rPr>
              <a:t>data</a:t>
            </a:r>
          </a:p>
        </p:txBody>
      </p:sp>
      <p:sp>
        <p:nvSpPr>
          <p:cNvPr id="12" name="TextBox 11">
            <a:extLst>
              <a:ext uri="{FF2B5EF4-FFF2-40B4-BE49-F238E27FC236}">
                <a16:creationId xmlns:a16="http://schemas.microsoft.com/office/drawing/2014/main" id="{D96B91F0-9945-AF66-1399-CBACFE4D3090}"/>
              </a:ext>
            </a:extLst>
          </p:cNvPr>
          <p:cNvSpPr txBox="1"/>
          <p:nvPr/>
        </p:nvSpPr>
        <p:spPr>
          <a:xfrm>
            <a:off x="4204252" y="3580608"/>
            <a:ext cx="639599" cy="369332"/>
          </a:xfrm>
          <a:prstGeom prst="rect">
            <a:avLst/>
          </a:prstGeom>
          <a:noFill/>
        </p:spPr>
        <p:txBody>
          <a:bodyPr wrap="none" rtlCol="0">
            <a:spAutoFit/>
          </a:bodyPr>
          <a:lstStyle/>
          <a:p>
            <a:r>
              <a:rPr lang="en-US" dirty="0">
                <a:solidFill>
                  <a:schemeClr val="bg1"/>
                </a:solidFill>
              </a:rPr>
              <a:t>code</a:t>
            </a:r>
          </a:p>
        </p:txBody>
      </p:sp>
      <p:sp>
        <p:nvSpPr>
          <p:cNvPr id="13" name="TextBox 12">
            <a:extLst>
              <a:ext uri="{FF2B5EF4-FFF2-40B4-BE49-F238E27FC236}">
                <a16:creationId xmlns:a16="http://schemas.microsoft.com/office/drawing/2014/main" id="{6F169EA8-437E-35DB-0499-3B2C84232456}"/>
              </a:ext>
            </a:extLst>
          </p:cNvPr>
          <p:cNvSpPr txBox="1"/>
          <p:nvPr/>
        </p:nvSpPr>
        <p:spPr>
          <a:xfrm>
            <a:off x="4204252" y="4885426"/>
            <a:ext cx="825867" cy="369332"/>
          </a:xfrm>
          <a:prstGeom prst="rect">
            <a:avLst/>
          </a:prstGeom>
          <a:noFill/>
        </p:spPr>
        <p:txBody>
          <a:bodyPr wrap="none" rtlCol="0">
            <a:spAutoFit/>
          </a:bodyPr>
          <a:lstStyle/>
          <a:p>
            <a:r>
              <a:rPr lang="en-US" dirty="0">
                <a:solidFill>
                  <a:schemeClr val="bg1"/>
                </a:solidFill>
              </a:rPr>
              <a:t>output</a:t>
            </a:r>
          </a:p>
        </p:txBody>
      </p:sp>
      <p:cxnSp>
        <p:nvCxnSpPr>
          <p:cNvPr id="18" name="Straight Connector 17">
            <a:extLst>
              <a:ext uri="{FF2B5EF4-FFF2-40B4-BE49-F238E27FC236}">
                <a16:creationId xmlns:a16="http://schemas.microsoft.com/office/drawing/2014/main" id="{AC2C493C-2632-E09F-5398-69D42B4B7AB5}"/>
              </a:ext>
            </a:extLst>
          </p:cNvPr>
          <p:cNvCxnSpPr>
            <a:cxnSpLocks/>
          </p:cNvCxnSpPr>
          <p:nvPr/>
        </p:nvCxnSpPr>
        <p:spPr>
          <a:xfrm>
            <a:off x="3047999" y="1914940"/>
            <a:ext cx="0" cy="3173894"/>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CA3E60A-C1BC-C8FF-F678-BE664C84C82B}"/>
              </a:ext>
            </a:extLst>
          </p:cNvPr>
          <p:cNvCxnSpPr/>
          <p:nvPr/>
        </p:nvCxnSpPr>
        <p:spPr>
          <a:xfrm>
            <a:off x="3047999" y="5075582"/>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7" name="Graphic 6" descr="Image outline">
            <a:extLst>
              <a:ext uri="{FF2B5EF4-FFF2-40B4-BE49-F238E27FC236}">
                <a16:creationId xmlns:a16="http://schemas.microsoft.com/office/drawing/2014/main" id="{7C9F25E2-18A8-1B97-A59E-12AA2EC56F2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48388" y="5385629"/>
            <a:ext cx="607648" cy="607648"/>
          </a:xfrm>
          <a:prstGeom prst="rect">
            <a:avLst/>
          </a:prstGeom>
        </p:spPr>
      </p:pic>
      <p:cxnSp>
        <p:nvCxnSpPr>
          <p:cNvPr id="20" name="Straight Connector 19">
            <a:extLst>
              <a:ext uri="{FF2B5EF4-FFF2-40B4-BE49-F238E27FC236}">
                <a16:creationId xmlns:a16="http://schemas.microsoft.com/office/drawing/2014/main" id="{392BA24B-799E-6325-FC40-6DA8B5D0B84A}"/>
              </a:ext>
            </a:extLst>
          </p:cNvPr>
          <p:cNvCxnSpPr>
            <a:cxnSpLocks/>
          </p:cNvCxnSpPr>
          <p:nvPr/>
        </p:nvCxnSpPr>
        <p:spPr>
          <a:xfrm>
            <a:off x="3863008" y="2796730"/>
            <a:ext cx="0" cy="31508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8D09C28-CE73-1DD0-B4CD-9DD1C51274FB}"/>
              </a:ext>
            </a:extLst>
          </p:cNvPr>
          <p:cNvCxnSpPr>
            <a:cxnSpLocks/>
          </p:cNvCxnSpPr>
          <p:nvPr/>
        </p:nvCxnSpPr>
        <p:spPr>
          <a:xfrm>
            <a:off x="3863008" y="4101548"/>
            <a:ext cx="0" cy="31508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EAE3AFE-F976-E2B5-596C-27ECC7FD5A26}"/>
              </a:ext>
            </a:extLst>
          </p:cNvPr>
          <p:cNvCxnSpPr>
            <a:cxnSpLocks/>
          </p:cNvCxnSpPr>
          <p:nvPr/>
        </p:nvCxnSpPr>
        <p:spPr>
          <a:xfrm>
            <a:off x="3863008" y="5387623"/>
            <a:ext cx="0" cy="80262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77C6BCB-31A3-B1EA-586C-F8F44C20CE80}"/>
              </a:ext>
            </a:extLst>
          </p:cNvPr>
          <p:cNvCxnSpPr/>
          <p:nvPr/>
        </p:nvCxnSpPr>
        <p:spPr>
          <a:xfrm>
            <a:off x="3855619" y="3091934"/>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A78E9C3-D78A-7E46-73B3-D522191A2342}"/>
              </a:ext>
            </a:extLst>
          </p:cNvPr>
          <p:cNvCxnSpPr/>
          <p:nvPr/>
        </p:nvCxnSpPr>
        <p:spPr>
          <a:xfrm>
            <a:off x="3855619" y="4407555"/>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7CECB92-63C6-FD77-41AE-490F093C5012}"/>
              </a:ext>
            </a:extLst>
          </p:cNvPr>
          <p:cNvCxnSpPr/>
          <p:nvPr/>
        </p:nvCxnSpPr>
        <p:spPr>
          <a:xfrm>
            <a:off x="3855619" y="5689453"/>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31" name="Graphic 30" descr="Image outline">
            <a:extLst>
              <a:ext uri="{FF2B5EF4-FFF2-40B4-BE49-F238E27FC236}">
                <a16:creationId xmlns:a16="http://schemas.microsoft.com/office/drawing/2014/main" id="{F2062BC6-55EE-B97E-2851-3343BA1F877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48388" y="5879114"/>
            <a:ext cx="607648" cy="607648"/>
          </a:xfrm>
          <a:prstGeom prst="rect">
            <a:avLst/>
          </a:prstGeom>
        </p:spPr>
      </p:pic>
      <p:cxnSp>
        <p:nvCxnSpPr>
          <p:cNvPr id="32" name="Straight Connector 31">
            <a:extLst>
              <a:ext uri="{FF2B5EF4-FFF2-40B4-BE49-F238E27FC236}">
                <a16:creationId xmlns:a16="http://schemas.microsoft.com/office/drawing/2014/main" id="{5A5E1A7D-17FA-A586-3364-358E63BD85C1}"/>
              </a:ext>
            </a:extLst>
          </p:cNvPr>
          <p:cNvCxnSpPr/>
          <p:nvPr/>
        </p:nvCxnSpPr>
        <p:spPr>
          <a:xfrm>
            <a:off x="3855619" y="6181262"/>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36" name="Picture 2" descr="Square and resized icon for macOS Big Sur · Issue #8395 ...">
            <a:extLst>
              <a:ext uri="{FF2B5EF4-FFF2-40B4-BE49-F238E27FC236}">
                <a16:creationId xmlns:a16="http://schemas.microsoft.com/office/drawing/2014/main" id="{17F05E9C-8067-6A5D-EA1F-287A2BB1D4E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07763" y="4154072"/>
            <a:ext cx="477006" cy="477006"/>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descr="Icon&#10;&#10;Description automatically generated">
            <a:extLst>
              <a:ext uri="{FF2B5EF4-FFF2-40B4-BE49-F238E27FC236}">
                <a16:creationId xmlns:a16="http://schemas.microsoft.com/office/drawing/2014/main" id="{E41CFE6C-B332-D8CC-77B7-22850916E355}"/>
              </a:ext>
            </a:extLst>
          </p:cNvPr>
          <p:cNvPicPr>
            <a:picLocks noChangeAspect="1"/>
          </p:cNvPicPr>
          <p:nvPr/>
        </p:nvPicPr>
        <p:blipFill>
          <a:blip r:embed="rId7"/>
          <a:stretch>
            <a:fillRect/>
          </a:stretch>
        </p:blipFill>
        <p:spPr>
          <a:xfrm>
            <a:off x="4401396" y="2830204"/>
            <a:ext cx="553242" cy="553242"/>
          </a:xfrm>
          <a:prstGeom prst="rect">
            <a:avLst/>
          </a:prstGeom>
        </p:spPr>
      </p:pic>
      <p:sp>
        <p:nvSpPr>
          <p:cNvPr id="43" name="TextBox 42">
            <a:extLst>
              <a:ext uri="{FF2B5EF4-FFF2-40B4-BE49-F238E27FC236}">
                <a16:creationId xmlns:a16="http://schemas.microsoft.com/office/drawing/2014/main" id="{66102A46-6765-A511-A76E-9F4FA224EDF5}"/>
              </a:ext>
            </a:extLst>
          </p:cNvPr>
          <p:cNvSpPr txBox="1"/>
          <p:nvPr/>
        </p:nvSpPr>
        <p:spPr>
          <a:xfrm>
            <a:off x="5035547" y="2907268"/>
            <a:ext cx="1696557" cy="369332"/>
          </a:xfrm>
          <a:prstGeom prst="rect">
            <a:avLst/>
          </a:prstGeom>
          <a:noFill/>
        </p:spPr>
        <p:txBody>
          <a:bodyPr wrap="square" rtlCol="0">
            <a:spAutoFit/>
          </a:bodyPr>
          <a:lstStyle/>
          <a:p>
            <a:r>
              <a:rPr lang="en-US" dirty="0" err="1">
                <a:solidFill>
                  <a:schemeClr val="bg1"/>
                </a:solidFill>
              </a:rPr>
              <a:t>survey_data.csv</a:t>
            </a:r>
            <a:endParaRPr lang="en-US" dirty="0">
              <a:solidFill>
                <a:schemeClr val="bg1"/>
              </a:solidFill>
            </a:endParaRPr>
          </a:p>
        </p:txBody>
      </p:sp>
      <p:sp>
        <p:nvSpPr>
          <p:cNvPr id="44" name="TextBox 43">
            <a:extLst>
              <a:ext uri="{FF2B5EF4-FFF2-40B4-BE49-F238E27FC236}">
                <a16:creationId xmlns:a16="http://schemas.microsoft.com/office/drawing/2014/main" id="{EAB204BE-1353-FA4C-C7C4-6CCE212C6B9F}"/>
              </a:ext>
            </a:extLst>
          </p:cNvPr>
          <p:cNvSpPr txBox="1"/>
          <p:nvPr/>
        </p:nvSpPr>
        <p:spPr>
          <a:xfrm>
            <a:off x="5035547" y="4204254"/>
            <a:ext cx="1842331" cy="369332"/>
          </a:xfrm>
          <a:prstGeom prst="rect">
            <a:avLst/>
          </a:prstGeom>
          <a:noFill/>
        </p:spPr>
        <p:txBody>
          <a:bodyPr wrap="square" rtlCol="0">
            <a:spAutoFit/>
          </a:bodyPr>
          <a:lstStyle/>
          <a:p>
            <a:r>
              <a:rPr lang="en-US" dirty="0" err="1">
                <a:solidFill>
                  <a:schemeClr val="bg1"/>
                </a:solidFill>
              </a:rPr>
              <a:t>survey_analysis.R</a:t>
            </a:r>
            <a:endParaRPr lang="en-US" dirty="0">
              <a:solidFill>
                <a:schemeClr val="bg1"/>
              </a:solidFill>
            </a:endParaRPr>
          </a:p>
        </p:txBody>
      </p:sp>
      <p:sp>
        <p:nvSpPr>
          <p:cNvPr id="45" name="TextBox 44">
            <a:extLst>
              <a:ext uri="{FF2B5EF4-FFF2-40B4-BE49-F238E27FC236}">
                <a16:creationId xmlns:a16="http://schemas.microsoft.com/office/drawing/2014/main" id="{D401790A-3282-2114-72C1-4B3F22146B47}"/>
              </a:ext>
            </a:extLst>
          </p:cNvPr>
          <p:cNvSpPr txBox="1"/>
          <p:nvPr/>
        </p:nvSpPr>
        <p:spPr>
          <a:xfrm>
            <a:off x="5035547" y="5504787"/>
            <a:ext cx="1603791" cy="369332"/>
          </a:xfrm>
          <a:prstGeom prst="rect">
            <a:avLst/>
          </a:prstGeom>
          <a:noFill/>
        </p:spPr>
        <p:txBody>
          <a:bodyPr wrap="square" rtlCol="0">
            <a:spAutoFit/>
          </a:bodyPr>
          <a:lstStyle/>
          <a:p>
            <a:r>
              <a:rPr lang="en-US" dirty="0" err="1">
                <a:solidFill>
                  <a:schemeClr val="bg1"/>
                </a:solidFill>
              </a:rPr>
              <a:t>histogram.png</a:t>
            </a:r>
            <a:endParaRPr lang="en-US" dirty="0">
              <a:solidFill>
                <a:schemeClr val="bg1"/>
              </a:solidFill>
            </a:endParaRPr>
          </a:p>
        </p:txBody>
      </p:sp>
      <p:sp>
        <p:nvSpPr>
          <p:cNvPr id="46" name="TextBox 45">
            <a:extLst>
              <a:ext uri="{FF2B5EF4-FFF2-40B4-BE49-F238E27FC236}">
                <a16:creationId xmlns:a16="http://schemas.microsoft.com/office/drawing/2014/main" id="{0EFC3B17-60A3-1DEF-196C-D81E3C042366}"/>
              </a:ext>
            </a:extLst>
          </p:cNvPr>
          <p:cNvSpPr txBox="1"/>
          <p:nvPr/>
        </p:nvSpPr>
        <p:spPr>
          <a:xfrm>
            <a:off x="5035547" y="5996596"/>
            <a:ext cx="1603791" cy="369332"/>
          </a:xfrm>
          <a:prstGeom prst="rect">
            <a:avLst/>
          </a:prstGeom>
          <a:noFill/>
        </p:spPr>
        <p:txBody>
          <a:bodyPr wrap="square" rtlCol="0">
            <a:spAutoFit/>
          </a:bodyPr>
          <a:lstStyle/>
          <a:p>
            <a:r>
              <a:rPr lang="en-US" dirty="0" err="1">
                <a:solidFill>
                  <a:schemeClr val="bg1"/>
                </a:solidFill>
              </a:rPr>
              <a:t>Barchart.png</a:t>
            </a:r>
            <a:endParaRPr lang="en-US" dirty="0">
              <a:solidFill>
                <a:schemeClr val="bg1"/>
              </a:solidFill>
            </a:endParaRPr>
          </a:p>
        </p:txBody>
      </p:sp>
      <p:cxnSp>
        <p:nvCxnSpPr>
          <p:cNvPr id="47" name="Straight Connector 46">
            <a:extLst>
              <a:ext uri="{FF2B5EF4-FFF2-40B4-BE49-F238E27FC236}">
                <a16:creationId xmlns:a16="http://schemas.microsoft.com/office/drawing/2014/main" id="{9EB21265-95B0-879B-6A02-D63FD6625AD5}"/>
              </a:ext>
            </a:extLst>
          </p:cNvPr>
          <p:cNvCxnSpPr/>
          <p:nvPr/>
        </p:nvCxnSpPr>
        <p:spPr>
          <a:xfrm>
            <a:off x="3047999" y="3765274"/>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CAD9714-0E30-3187-7B26-7758C092D765}"/>
              </a:ext>
            </a:extLst>
          </p:cNvPr>
          <p:cNvCxnSpPr/>
          <p:nvPr/>
        </p:nvCxnSpPr>
        <p:spPr>
          <a:xfrm>
            <a:off x="3047999" y="2481991"/>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032" name="Freeform 1031">
            <a:extLst>
              <a:ext uri="{FF2B5EF4-FFF2-40B4-BE49-F238E27FC236}">
                <a16:creationId xmlns:a16="http://schemas.microsoft.com/office/drawing/2014/main" id="{2FD7EC0E-C6D5-44D6-65DC-3482F9BAE347}"/>
              </a:ext>
            </a:extLst>
          </p:cNvPr>
          <p:cNvSpPr/>
          <p:nvPr/>
        </p:nvSpPr>
        <p:spPr>
          <a:xfrm>
            <a:off x="6771860" y="3074504"/>
            <a:ext cx="421135" cy="1312275"/>
          </a:xfrm>
          <a:custGeom>
            <a:avLst/>
            <a:gdLst>
              <a:gd name="connsiteX0" fmla="*/ 0 w 421135"/>
              <a:gd name="connsiteY0" fmla="*/ 0 h 1312275"/>
              <a:gd name="connsiteX1" fmla="*/ 304800 w 421135"/>
              <a:gd name="connsiteY1" fmla="*/ 291548 h 1312275"/>
              <a:gd name="connsiteX2" fmla="*/ 410818 w 421135"/>
              <a:gd name="connsiteY2" fmla="*/ 649357 h 1312275"/>
              <a:gd name="connsiteX3" fmla="*/ 397565 w 421135"/>
              <a:gd name="connsiteY3" fmla="*/ 980661 h 1312275"/>
              <a:gd name="connsiteX4" fmla="*/ 238539 w 421135"/>
              <a:gd name="connsiteY4" fmla="*/ 1258957 h 1312275"/>
              <a:gd name="connsiteX5" fmla="*/ 119270 w 421135"/>
              <a:gd name="connsiteY5" fmla="*/ 1311966 h 131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135" h="1312275">
                <a:moveTo>
                  <a:pt x="0" y="0"/>
                </a:moveTo>
                <a:cubicBezTo>
                  <a:pt x="118165" y="91661"/>
                  <a:pt x="236330" y="183322"/>
                  <a:pt x="304800" y="291548"/>
                </a:cubicBezTo>
                <a:cubicBezTo>
                  <a:pt x="373270" y="399774"/>
                  <a:pt x="395357" y="534505"/>
                  <a:pt x="410818" y="649357"/>
                </a:cubicBezTo>
                <a:cubicBezTo>
                  <a:pt x="426279" y="764209"/>
                  <a:pt x="426278" y="879061"/>
                  <a:pt x="397565" y="980661"/>
                </a:cubicBezTo>
                <a:cubicBezTo>
                  <a:pt x="368852" y="1082261"/>
                  <a:pt x="284921" y="1203740"/>
                  <a:pt x="238539" y="1258957"/>
                </a:cubicBezTo>
                <a:cubicBezTo>
                  <a:pt x="192157" y="1314174"/>
                  <a:pt x="155713" y="1313070"/>
                  <a:pt x="119270" y="1311966"/>
                </a:cubicBezTo>
              </a:path>
            </a:pathLst>
          </a:custGeom>
          <a:noFill/>
          <a:ln w="19050">
            <a:solidFill>
              <a:schemeClr val="bg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Freeform 1032">
            <a:extLst>
              <a:ext uri="{FF2B5EF4-FFF2-40B4-BE49-F238E27FC236}">
                <a16:creationId xmlns:a16="http://schemas.microsoft.com/office/drawing/2014/main" id="{A44891CF-856C-141B-4AD1-590CCE27283E}"/>
              </a:ext>
            </a:extLst>
          </p:cNvPr>
          <p:cNvSpPr/>
          <p:nvPr/>
        </p:nvSpPr>
        <p:spPr>
          <a:xfrm>
            <a:off x="6639338" y="4452730"/>
            <a:ext cx="770375" cy="1285461"/>
          </a:xfrm>
          <a:custGeom>
            <a:avLst/>
            <a:gdLst>
              <a:gd name="connsiteX0" fmla="*/ 318053 w 770375"/>
              <a:gd name="connsiteY0" fmla="*/ 0 h 1285461"/>
              <a:gd name="connsiteX1" fmla="*/ 662609 w 770375"/>
              <a:gd name="connsiteY1" fmla="*/ 304800 h 1285461"/>
              <a:gd name="connsiteX2" fmla="*/ 768627 w 770375"/>
              <a:gd name="connsiteY2" fmla="*/ 715618 h 1285461"/>
              <a:gd name="connsiteX3" fmla="*/ 596348 w 770375"/>
              <a:gd name="connsiteY3" fmla="*/ 1046922 h 1285461"/>
              <a:gd name="connsiteX4" fmla="*/ 304800 w 770375"/>
              <a:gd name="connsiteY4" fmla="*/ 1245705 h 1285461"/>
              <a:gd name="connsiteX5" fmla="*/ 0 w 770375"/>
              <a:gd name="connsiteY5" fmla="*/ 1285461 h 128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0375" h="1285461">
                <a:moveTo>
                  <a:pt x="318053" y="0"/>
                </a:moveTo>
                <a:cubicBezTo>
                  <a:pt x="452783" y="92765"/>
                  <a:pt x="587513" y="185530"/>
                  <a:pt x="662609" y="304800"/>
                </a:cubicBezTo>
                <a:cubicBezTo>
                  <a:pt x="737705" y="424070"/>
                  <a:pt x="779671" y="591931"/>
                  <a:pt x="768627" y="715618"/>
                </a:cubicBezTo>
                <a:cubicBezTo>
                  <a:pt x="757583" y="839305"/>
                  <a:pt x="673653" y="958574"/>
                  <a:pt x="596348" y="1046922"/>
                </a:cubicBezTo>
                <a:cubicBezTo>
                  <a:pt x="519043" y="1135270"/>
                  <a:pt x="404191" y="1205948"/>
                  <a:pt x="304800" y="1245705"/>
                </a:cubicBezTo>
                <a:cubicBezTo>
                  <a:pt x="205409" y="1285462"/>
                  <a:pt x="102704" y="1285461"/>
                  <a:pt x="0" y="1285461"/>
                </a:cubicBezTo>
              </a:path>
            </a:pathLst>
          </a:custGeom>
          <a:noFill/>
          <a:ln w="19050">
            <a:solidFill>
              <a:schemeClr val="bg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4" name="Freeform 1033">
            <a:extLst>
              <a:ext uri="{FF2B5EF4-FFF2-40B4-BE49-F238E27FC236}">
                <a16:creationId xmlns:a16="http://schemas.microsoft.com/office/drawing/2014/main" id="{1C5A344F-2959-C4DD-4147-8F0919F8741B}"/>
              </a:ext>
            </a:extLst>
          </p:cNvPr>
          <p:cNvSpPr/>
          <p:nvPr/>
        </p:nvSpPr>
        <p:spPr>
          <a:xfrm>
            <a:off x="6533321" y="4492487"/>
            <a:ext cx="982227" cy="1656522"/>
          </a:xfrm>
          <a:custGeom>
            <a:avLst/>
            <a:gdLst>
              <a:gd name="connsiteX0" fmla="*/ 490331 w 982227"/>
              <a:gd name="connsiteY0" fmla="*/ 0 h 1656522"/>
              <a:gd name="connsiteX1" fmla="*/ 808383 w 982227"/>
              <a:gd name="connsiteY1" fmla="*/ 185530 h 1656522"/>
              <a:gd name="connsiteX2" fmla="*/ 980661 w 982227"/>
              <a:gd name="connsiteY2" fmla="*/ 516835 h 1656522"/>
              <a:gd name="connsiteX3" fmla="*/ 874644 w 982227"/>
              <a:gd name="connsiteY3" fmla="*/ 1152939 h 1656522"/>
              <a:gd name="connsiteX4" fmla="*/ 569844 w 982227"/>
              <a:gd name="connsiteY4" fmla="*/ 1417983 h 1656522"/>
              <a:gd name="connsiteX5" fmla="*/ 331304 w 982227"/>
              <a:gd name="connsiteY5" fmla="*/ 1524000 h 1656522"/>
              <a:gd name="connsiteX6" fmla="*/ 0 w 982227"/>
              <a:gd name="connsiteY6" fmla="*/ 1656522 h 1656522"/>
              <a:gd name="connsiteX7" fmla="*/ 0 w 982227"/>
              <a:gd name="connsiteY7" fmla="*/ 1656522 h 1656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2227" h="1656522">
                <a:moveTo>
                  <a:pt x="490331" y="0"/>
                </a:moveTo>
                <a:cubicBezTo>
                  <a:pt x="608496" y="49695"/>
                  <a:pt x="726661" y="99391"/>
                  <a:pt x="808383" y="185530"/>
                </a:cubicBezTo>
                <a:cubicBezTo>
                  <a:pt x="890105" y="271669"/>
                  <a:pt x="969618" y="355600"/>
                  <a:pt x="980661" y="516835"/>
                </a:cubicBezTo>
                <a:cubicBezTo>
                  <a:pt x="991704" y="678070"/>
                  <a:pt x="943114" y="1002748"/>
                  <a:pt x="874644" y="1152939"/>
                </a:cubicBezTo>
                <a:cubicBezTo>
                  <a:pt x="806175" y="1303130"/>
                  <a:pt x="660401" y="1356140"/>
                  <a:pt x="569844" y="1417983"/>
                </a:cubicBezTo>
                <a:cubicBezTo>
                  <a:pt x="479287" y="1479826"/>
                  <a:pt x="426278" y="1484243"/>
                  <a:pt x="331304" y="1524000"/>
                </a:cubicBezTo>
                <a:cubicBezTo>
                  <a:pt x="236330" y="1563757"/>
                  <a:pt x="0" y="1656522"/>
                  <a:pt x="0" y="1656522"/>
                </a:cubicBezTo>
                <a:lnTo>
                  <a:pt x="0" y="1656522"/>
                </a:lnTo>
              </a:path>
            </a:pathLst>
          </a:custGeom>
          <a:noFill/>
          <a:ln w="19050">
            <a:solidFill>
              <a:schemeClr val="bg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TextBox 1034">
            <a:extLst>
              <a:ext uri="{FF2B5EF4-FFF2-40B4-BE49-F238E27FC236}">
                <a16:creationId xmlns:a16="http://schemas.microsoft.com/office/drawing/2014/main" id="{8D3006D9-F9FC-108F-0769-A7BBC5763931}"/>
              </a:ext>
            </a:extLst>
          </p:cNvPr>
          <p:cNvSpPr txBox="1"/>
          <p:nvPr/>
        </p:nvSpPr>
        <p:spPr>
          <a:xfrm>
            <a:off x="7232751" y="3502679"/>
            <a:ext cx="2432207" cy="369332"/>
          </a:xfrm>
          <a:prstGeom prst="rect">
            <a:avLst/>
          </a:prstGeom>
          <a:noFill/>
        </p:spPr>
        <p:txBody>
          <a:bodyPr wrap="square" rtlCol="0">
            <a:spAutoFit/>
          </a:bodyPr>
          <a:lstStyle/>
          <a:p>
            <a:r>
              <a:rPr lang="en-US" dirty="0">
                <a:solidFill>
                  <a:schemeClr val="bg1"/>
                </a:solidFill>
              </a:rPr>
              <a:t>Import data for analysis</a:t>
            </a:r>
          </a:p>
        </p:txBody>
      </p:sp>
      <p:sp>
        <p:nvSpPr>
          <p:cNvPr id="1036" name="TextBox 1035">
            <a:extLst>
              <a:ext uri="{FF2B5EF4-FFF2-40B4-BE49-F238E27FC236}">
                <a16:creationId xmlns:a16="http://schemas.microsoft.com/office/drawing/2014/main" id="{2A69EE54-EB9C-0A19-D80D-D06454538779}"/>
              </a:ext>
            </a:extLst>
          </p:cNvPr>
          <p:cNvSpPr txBox="1"/>
          <p:nvPr/>
        </p:nvSpPr>
        <p:spPr>
          <a:xfrm>
            <a:off x="7559789" y="4904168"/>
            <a:ext cx="3119099" cy="369332"/>
          </a:xfrm>
          <a:prstGeom prst="rect">
            <a:avLst/>
          </a:prstGeom>
          <a:noFill/>
        </p:spPr>
        <p:txBody>
          <a:bodyPr wrap="square" rtlCol="0">
            <a:spAutoFit/>
          </a:bodyPr>
          <a:lstStyle/>
          <a:p>
            <a:r>
              <a:rPr lang="en-US" dirty="0">
                <a:solidFill>
                  <a:schemeClr val="bg1"/>
                </a:solidFill>
              </a:rPr>
              <a:t>Plots generated from the data</a:t>
            </a:r>
          </a:p>
        </p:txBody>
      </p:sp>
    </p:spTree>
    <p:extLst>
      <p:ext uri="{BB962C8B-B14F-4D97-AF65-F5344CB8AC3E}">
        <p14:creationId xmlns:p14="http://schemas.microsoft.com/office/powerpoint/2010/main" val="2502572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C2A31-C514-9E23-C2EE-B7B35015D04F}"/>
              </a:ext>
            </a:extLst>
          </p:cNvPr>
          <p:cNvSpPr>
            <a:spLocks noGrp="1"/>
          </p:cNvSpPr>
          <p:nvPr>
            <p:ph type="title"/>
          </p:nvPr>
        </p:nvSpPr>
        <p:spPr/>
        <p:txBody>
          <a:bodyPr/>
          <a:lstStyle/>
          <a:p>
            <a:r>
              <a:rPr lang="en-US" dirty="0"/>
              <a:t>Download data</a:t>
            </a:r>
          </a:p>
        </p:txBody>
      </p:sp>
      <p:sp>
        <p:nvSpPr>
          <p:cNvPr id="3" name="Content Placeholder 2">
            <a:extLst>
              <a:ext uri="{FF2B5EF4-FFF2-40B4-BE49-F238E27FC236}">
                <a16:creationId xmlns:a16="http://schemas.microsoft.com/office/drawing/2014/main" id="{051A3FE5-1F48-5638-B1C3-1FEB3BF1B3EB}"/>
              </a:ext>
            </a:extLst>
          </p:cNvPr>
          <p:cNvSpPr>
            <a:spLocks noGrp="1"/>
          </p:cNvSpPr>
          <p:nvPr>
            <p:ph idx="1"/>
          </p:nvPr>
        </p:nvSpPr>
        <p:spPr/>
        <p:txBody>
          <a:bodyPr/>
          <a:lstStyle/>
          <a:p>
            <a:pPr marL="0" indent="0">
              <a:buNone/>
            </a:pPr>
            <a:r>
              <a:rPr lang="en-US" dirty="0"/>
              <a:t>Download </a:t>
            </a:r>
            <a:r>
              <a:rPr lang="en-US" sz="1800" dirty="0" err="1">
                <a:latin typeface="Fira Code Retina" pitchFamily="49" charset="0"/>
                <a:ea typeface="Fira Code Retina" pitchFamily="49" charset="0"/>
                <a:cs typeface="Fira Code Retina" pitchFamily="49" charset="0"/>
              </a:rPr>
              <a:t>dhs_myanmar_tetanus.csv</a:t>
            </a:r>
            <a:r>
              <a:rPr lang="en-US" sz="1800" dirty="0">
                <a:latin typeface="Fira Code Retina" pitchFamily="49" charset="0"/>
                <a:ea typeface="Fira Code Retina" pitchFamily="49" charset="0"/>
                <a:cs typeface="Fira Code Retina" pitchFamily="49" charset="0"/>
              </a:rPr>
              <a:t> </a:t>
            </a:r>
            <a:r>
              <a:rPr lang="en-US" dirty="0"/>
              <a:t>and copy it to data folder within the project folder.</a:t>
            </a:r>
          </a:p>
        </p:txBody>
      </p:sp>
      <p:pic>
        <p:nvPicPr>
          <p:cNvPr id="5" name="Picture 4" descr="Graphical user interface, text, application, email&#10;&#10;Description automatically generated">
            <a:extLst>
              <a:ext uri="{FF2B5EF4-FFF2-40B4-BE49-F238E27FC236}">
                <a16:creationId xmlns:a16="http://schemas.microsoft.com/office/drawing/2014/main" id="{2D8C2CFD-06B2-9DF9-6BCB-E962B28C11A9}"/>
              </a:ext>
            </a:extLst>
          </p:cNvPr>
          <p:cNvPicPr>
            <a:picLocks noChangeAspect="1"/>
          </p:cNvPicPr>
          <p:nvPr/>
        </p:nvPicPr>
        <p:blipFill>
          <a:blip r:embed="rId2"/>
          <a:stretch>
            <a:fillRect/>
          </a:stretch>
        </p:blipFill>
        <p:spPr>
          <a:xfrm>
            <a:off x="1279192" y="2846572"/>
            <a:ext cx="9633616" cy="3330391"/>
          </a:xfrm>
          <a:prstGeom prst="rect">
            <a:avLst/>
          </a:prstGeom>
        </p:spPr>
      </p:pic>
    </p:spTree>
    <p:extLst>
      <p:ext uri="{BB962C8B-B14F-4D97-AF65-F5344CB8AC3E}">
        <p14:creationId xmlns:p14="http://schemas.microsoft.com/office/powerpoint/2010/main" val="1587119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5D352-4B7D-B766-9AD3-0361444516CF}"/>
              </a:ext>
            </a:extLst>
          </p:cNvPr>
          <p:cNvSpPr>
            <a:spLocks noGrp="1"/>
          </p:cNvSpPr>
          <p:nvPr>
            <p:ph type="title"/>
          </p:nvPr>
        </p:nvSpPr>
        <p:spPr/>
        <p:txBody>
          <a:bodyPr/>
          <a:lstStyle/>
          <a:p>
            <a:r>
              <a:rPr lang="en-US" dirty="0"/>
              <a:t>About me</a:t>
            </a:r>
          </a:p>
        </p:txBody>
      </p:sp>
      <p:sp>
        <p:nvSpPr>
          <p:cNvPr id="3" name="Content Placeholder 2">
            <a:extLst>
              <a:ext uri="{FF2B5EF4-FFF2-40B4-BE49-F238E27FC236}">
                <a16:creationId xmlns:a16="http://schemas.microsoft.com/office/drawing/2014/main" id="{FEE046AB-8F82-647D-48D5-9C33374CD52B}"/>
              </a:ext>
            </a:extLst>
          </p:cNvPr>
          <p:cNvSpPr>
            <a:spLocks noGrp="1"/>
          </p:cNvSpPr>
          <p:nvPr>
            <p:ph idx="1"/>
          </p:nvPr>
        </p:nvSpPr>
        <p:spPr/>
        <p:txBody>
          <a:bodyPr/>
          <a:lstStyle/>
          <a:p>
            <a:pPr marL="0" indent="0">
              <a:buNone/>
            </a:pPr>
            <a:r>
              <a:rPr lang="en-US" dirty="0"/>
              <a:t>Zaw Myo Tun</a:t>
            </a:r>
          </a:p>
          <a:p>
            <a:r>
              <a:rPr lang="en-US" dirty="0"/>
              <a:t>Senior Manager (Research and Evaluation)</a:t>
            </a:r>
          </a:p>
          <a:p>
            <a:r>
              <a:rPr lang="en-US" dirty="0"/>
              <a:t>Background in medicine and epidemiology</a:t>
            </a:r>
          </a:p>
          <a:p>
            <a:r>
              <a:rPr lang="en-US" dirty="0"/>
              <a:t>In public health field for over 12 years</a:t>
            </a:r>
          </a:p>
          <a:p>
            <a:pPr marL="0" indent="0">
              <a:buNone/>
            </a:pPr>
            <a:endParaRPr lang="en-US" dirty="0"/>
          </a:p>
          <a:p>
            <a:pPr marL="0" indent="0">
              <a:buNone/>
            </a:pPr>
            <a:r>
              <a:rPr lang="en-US" dirty="0">
                <a:latin typeface=""/>
              </a:rPr>
              <a:t>	</a:t>
            </a:r>
            <a:r>
              <a:rPr lang="en-US" sz="1800" dirty="0">
                <a:latin typeface="Menlo" panose="020B0609030804020204" pitchFamily="49" charset="0"/>
                <a:ea typeface="Menlo" panose="020B0609030804020204" pitchFamily="49" charset="0"/>
                <a:cs typeface="Menlo" panose="020B0609030804020204" pitchFamily="49" charset="0"/>
              </a:rPr>
              <a:t>zawmyo.tun@ird.global</a:t>
            </a:r>
            <a:endParaRPr lang="en-US" dirty="0">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pic>
        <p:nvPicPr>
          <p:cNvPr id="7" name="Graphic 6" descr="Email outline">
            <a:extLst>
              <a:ext uri="{FF2B5EF4-FFF2-40B4-BE49-F238E27FC236}">
                <a16:creationId xmlns:a16="http://schemas.microsoft.com/office/drawing/2014/main" id="{8F40B014-2235-D1C8-CB91-158D04FAE0B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66800" y="4259764"/>
            <a:ext cx="512957" cy="512957"/>
          </a:xfrm>
          <a:prstGeom prst="rect">
            <a:avLst/>
          </a:prstGeom>
        </p:spPr>
      </p:pic>
    </p:spTree>
    <p:extLst>
      <p:ext uri="{BB962C8B-B14F-4D97-AF65-F5344CB8AC3E}">
        <p14:creationId xmlns:p14="http://schemas.microsoft.com/office/powerpoint/2010/main" val="1408261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EE0F8-72A5-DE39-600F-953919F4A903}"/>
              </a:ext>
            </a:extLst>
          </p:cNvPr>
          <p:cNvSpPr>
            <a:spLocks noGrp="1"/>
          </p:cNvSpPr>
          <p:nvPr>
            <p:ph type="title"/>
          </p:nvPr>
        </p:nvSpPr>
        <p:spPr/>
        <p:txBody>
          <a:bodyPr/>
          <a:lstStyle/>
          <a:p>
            <a:r>
              <a:rPr lang="en-US" dirty="0"/>
              <a:t>About this workshop</a:t>
            </a:r>
          </a:p>
        </p:txBody>
      </p:sp>
      <p:sp>
        <p:nvSpPr>
          <p:cNvPr id="3" name="Content Placeholder 2">
            <a:extLst>
              <a:ext uri="{FF2B5EF4-FFF2-40B4-BE49-F238E27FC236}">
                <a16:creationId xmlns:a16="http://schemas.microsoft.com/office/drawing/2014/main" id="{E69DE653-C527-E3EF-08C8-B38D90CE3E41}"/>
              </a:ext>
            </a:extLst>
          </p:cNvPr>
          <p:cNvSpPr>
            <a:spLocks noGrp="1"/>
          </p:cNvSpPr>
          <p:nvPr>
            <p:ph idx="1"/>
          </p:nvPr>
        </p:nvSpPr>
        <p:spPr/>
        <p:txBody>
          <a:bodyPr/>
          <a:lstStyle/>
          <a:p>
            <a:pPr marL="0" indent="0">
              <a:buNone/>
            </a:pPr>
            <a:r>
              <a:rPr lang="en-US" dirty="0"/>
              <a:t>To </a:t>
            </a:r>
            <a:r>
              <a:rPr lang="en-US" dirty="0" err="1"/>
              <a:t>familiarise</a:t>
            </a:r>
            <a:r>
              <a:rPr lang="en-US" dirty="0"/>
              <a:t> ourselves with R code and some of the popular R packages for </a:t>
            </a:r>
            <a:r>
              <a:rPr lang="en-US" dirty="0" err="1"/>
              <a:t>analysing</a:t>
            </a:r>
            <a:r>
              <a:rPr lang="en-US" dirty="0"/>
              <a:t> data.</a:t>
            </a:r>
          </a:p>
          <a:p>
            <a:pPr marL="0" indent="0">
              <a:buNone/>
            </a:pPr>
            <a:endParaRPr lang="en-US" dirty="0"/>
          </a:p>
          <a:p>
            <a:pPr lvl="1"/>
            <a:r>
              <a:rPr lang="en-US" dirty="0"/>
              <a:t>The basics of R code</a:t>
            </a:r>
          </a:p>
          <a:p>
            <a:pPr lvl="1"/>
            <a:r>
              <a:rPr lang="en-US" dirty="0"/>
              <a:t>RStudio interface</a:t>
            </a:r>
          </a:p>
          <a:p>
            <a:pPr lvl="1"/>
            <a:r>
              <a:rPr lang="en-US" dirty="0"/>
              <a:t>Importing CSV files</a:t>
            </a:r>
          </a:p>
          <a:p>
            <a:pPr lvl="1"/>
            <a:r>
              <a:rPr lang="en-US" dirty="0"/>
              <a:t>Data wrangling</a:t>
            </a:r>
          </a:p>
          <a:p>
            <a:pPr lvl="1"/>
            <a:r>
              <a:rPr lang="en-US" dirty="0"/>
              <a:t>Plotting</a:t>
            </a:r>
          </a:p>
          <a:p>
            <a:pPr lvl="1"/>
            <a:r>
              <a:rPr lang="en-US" dirty="0"/>
              <a:t>Descriptive and regression analysis</a:t>
            </a:r>
          </a:p>
          <a:p>
            <a:pPr lvl="1"/>
            <a:r>
              <a:rPr lang="en-US" dirty="0"/>
              <a:t>Reporting with Quarto</a:t>
            </a:r>
          </a:p>
          <a:p>
            <a:endParaRPr lang="en-US" dirty="0"/>
          </a:p>
        </p:txBody>
      </p:sp>
      <p:grpSp>
        <p:nvGrpSpPr>
          <p:cNvPr id="5" name="Group 4">
            <a:extLst>
              <a:ext uri="{FF2B5EF4-FFF2-40B4-BE49-F238E27FC236}">
                <a16:creationId xmlns:a16="http://schemas.microsoft.com/office/drawing/2014/main" id="{E658E49F-04B5-95AB-1724-8FD171188699}"/>
              </a:ext>
            </a:extLst>
          </p:cNvPr>
          <p:cNvGrpSpPr/>
          <p:nvPr/>
        </p:nvGrpSpPr>
        <p:grpSpPr>
          <a:xfrm>
            <a:off x="6369978" y="3020602"/>
            <a:ext cx="5280916" cy="3071973"/>
            <a:chOff x="6369978" y="3020602"/>
            <a:chExt cx="5280916" cy="3071973"/>
          </a:xfrm>
        </p:grpSpPr>
        <p:sp>
          <p:nvSpPr>
            <p:cNvPr id="4" name="Rounded Rectangle 3">
              <a:extLst>
                <a:ext uri="{FF2B5EF4-FFF2-40B4-BE49-F238E27FC236}">
                  <a16:creationId xmlns:a16="http://schemas.microsoft.com/office/drawing/2014/main" id="{DCC78EE9-5AA1-73B1-3288-9FBCA6E8672A}"/>
                </a:ext>
              </a:extLst>
            </p:cNvPr>
            <p:cNvSpPr/>
            <p:nvPr/>
          </p:nvSpPr>
          <p:spPr>
            <a:xfrm>
              <a:off x="6369978" y="3020602"/>
              <a:ext cx="5280916" cy="3071973"/>
            </a:xfrm>
            <a:prstGeom prst="roundRect">
              <a:avLst>
                <a:gd name="adj" fmla="val 13323"/>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5122" name="Picture 2">
              <a:extLst>
                <a:ext uri="{FF2B5EF4-FFF2-40B4-BE49-F238E27FC236}">
                  <a16:creationId xmlns:a16="http://schemas.microsoft.com/office/drawing/2014/main" id="{5AB81973-EF79-1C35-62E4-99A0AEE767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7693" y="3164438"/>
              <a:ext cx="4827303" cy="272778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093753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03337-3F55-24E6-75B2-DF1076B22694}"/>
              </a:ext>
            </a:extLst>
          </p:cNvPr>
          <p:cNvSpPr>
            <a:spLocks noGrp="1"/>
          </p:cNvSpPr>
          <p:nvPr>
            <p:ph type="title"/>
          </p:nvPr>
        </p:nvSpPr>
        <p:spPr/>
        <p:txBody>
          <a:bodyPr/>
          <a:lstStyle/>
          <a:p>
            <a:r>
              <a:rPr lang="en-US" dirty="0"/>
              <a:t>Not about this workshop</a:t>
            </a:r>
          </a:p>
        </p:txBody>
      </p:sp>
      <p:sp>
        <p:nvSpPr>
          <p:cNvPr id="3" name="Content Placeholder 2">
            <a:extLst>
              <a:ext uri="{FF2B5EF4-FFF2-40B4-BE49-F238E27FC236}">
                <a16:creationId xmlns:a16="http://schemas.microsoft.com/office/drawing/2014/main" id="{97FBFA48-FE4E-C0E2-4B45-9027CDF0811D}"/>
              </a:ext>
            </a:extLst>
          </p:cNvPr>
          <p:cNvSpPr>
            <a:spLocks noGrp="1"/>
          </p:cNvSpPr>
          <p:nvPr>
            <p:ph idx="1"/>
          </p:nvPr>
        </p:nvSpPr>
        <p:spPr/>
        <p:txBody>
          <a:bodyPr/>
          <a:lstStyle/>
          <a:p>
            <a:r>
              <a:rPr lang="en-US" dirty="0"/>
              <a:t>Statistical and epidemiological concepts</a:t>
            </a:r>
          </a:p>
        </p:txBody>
      </p:sp>
    </p:spTree>
    <p:extLst>
      <p:ext uri="{BB962C8B-B14F-4D97-AF65-F5344CB8AC3E}">
        <p14:creationId xmlns:p14="http://schemas.microsoft.com/office/powerpoint/2010/main" val="1204932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5B8B0-A8EF-7D04-DA04-6E8121D0583D}"/>
              </a:ext>
            </a:extLst>
          </p:cNvPr>
          <p:cNvSpPr>
            <a:spLocks noGrp="1"/>
          </p:cNvSpPr>
          <p:nvPr>
            <p:ph type="title"/>
          </p:nvPr>
        </p:nvSpPr>
        <p:spPr/>
        <p:txBody>
          <a:bodyPr/>
          <a:lstStyle/>
          <a:p>
            <a:r>
              <a:rPr lang="en-US" dirty="0"/>
              <a:t>Why R?</a:t>
            </a:r>
          </a:p>
        </p:txBody>
      </p:sp>
      <p:sp>
        <p:nvSpPr>
          <p:cNvPr id="3" name="Content Placeholder 2">
            <a:extLst>
              <a:ext uri="{FF2B5EF4-FFF2-40B4-BE49-F238E27FC236}">
                <a16:creationId xmlns:a16="http://schemas.microsoft.com/office/drawing/2014/main" id="{9A25F16D-A416-ED50-0023-698A84123D8B}"/>
              </a:ext>
            </a:extLst>
          </p:cNvPr>
          <p:cNvSpPr>
            <a:spLocks noGrp="1"/>
          </p:cNvSpPr>
          <p:nvPr>
            <p:ph idx="1"/>
          </p:nvPr>
        </p:nvSpPr>
        <p:spPr/>
        <p:txBody>
          <a:bodyPr/>
          <a:lstStyle/>
          <a:p>
            <a:r>
              <a:rPr lang="en-US" dirty="0"/>
              <a:t>R does not involve lots of pointing and clicking, and that’s a good thing</a:t>
            </a:r>
          </a:p>
          <a:p>
            <a:r>
              <a:rPr lang="en-US" dirty="0"/>
              <a:t>R code is great for reproducibility</a:t>
            </a:r>
          </a:p>
          <a:p>
            <a:r>
              <a:rPr lang="en-US" dirty="0"/>
              <a:t>R is interdisciplinary and extensible</a:t>
            </a:r>
          </a:p>
          <a:p>
            <a:r>
              <a:rPr lang="en-US" dirty="0"/>
              <a:t>R works on data of all shapes and sizes</a:t>
            </a:r>
          </a:p>
          <a:p>
            <a:r>
              <a:rPr lang="en-US" dirty="0"/>
              <a:t>R produces high-quality graphics</a:t>
            </a:r>
          </a:p>
          <a:p>
            <a:r>
              <a:rPr lang="en-US" dirty="0"/>
              <a:t>R has a large and welcoming community</a:t>
            </a:r>
          </a:p>
          <a:p>
            <a:r>
              <a:rPr lang="en-US" dirty="0"/>
              <a:t>Not only is R free, but it is also open-source and cross-platform</a:t>
            </a:r>
          </a:p>
        </p:txBody>
      </p:sp>
    </p:spTree>
    <p:extLst>
      <p:ext uri="{BB962C8B-B14F-4D97-AF65-F5344CB8AC3E}">
        <p14:creationId xmlns:p14="http://schemas.microsoft.com/office/powerpoint/2010/main" val="1078418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369DED4C-14DB-D888-7FD4-01BC403635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1515" y="1335641"/>
            <a:ext cx="8608970" cy="50668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1985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6FD29-9FD3-4215-D541-4DEA3C43D4CB}"/>
              </a:ext>
            </a:extLst>
          </p:cNvPr>
          <p:cNvSpPr>
            <a:spLocks noGrp="1"/>
          </p:cNvSpPr>
          <p:nvPr>
            <p:ph type="title"/>
          </p:nvPr>
        </p:nvSpPr>
        <p:spPr/>
        <p:txBody>
          <a:bodyPr/>
          <a:lstStyle/>
          <a:p>
            <a:r>
              <a:rPr lang="en-US" dirty="0"/>
              <a:t>Introduction to R</a:t>
            </a:r>
          </a:p>
        </p:txBody>
      </p:sp>
    </p:spTree>
    <p:extLst>
      <p:ext uri="{BB962C8B-B14F-4D97-AF65-F5344CB8AC3E}">
        <p14:creationId xmlns:p14="http://schemas.microsoft.com/office/powerpoint/2010/main" val="2884133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598DE-5EA6-A293-B630-CE11B3DE2B98}"/>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50E81A5B-D39A-0FD6-4D01-36CCB0A00E7E}"/>
              </a:ext>
            </a:extLst>
          </p:cNvPr>
          <p:cNvSpPr>
            <a:spLocks noGrp="1"/>
          </p:cNvSpPr>
          <p:nvPr>
            <p:ph idx="1"/>
          </p:nvPr>
        </p:nvSpPr>
        <p:spPr/>
        <p:txBody>
          <a:bodyPr>
            <a:normAutofit lnSpcReduction="10000"/>
          </a:bodyPr>
          <a:lstStyle/>
          <a:p>
            <a:pPr marL="0" indent="0">
              <a:buNone/>
            </a:pPr>
            <a:r>
              <a:rPr lang="en-US" dirty="0"/>
              <a:t>To understand:</a:t>
            </a:r>
          </a:p>
          <a:p>
            <a:pPr marL="457200" indent="-457200">
              <a:buFont typeface="+mj-lt"/>
              <a:buAutoNum type="arabicPeriod"/>
            </a:pPr>
            <a:r>
              <a:rPr lang="en-US" dirty="0"/>
              <a:t>RStudio interface</a:t>
            </a:r>
          </a:p>
          <a:p>
            <a:pPr marL="457200" indent="-457200">
              <a:buFont typeface="+mj-lt"/>
              <a:buAutoNum type="arabicPeriod"/>
            </a:pPr>
            <a:r>
              <a:rPr lang="en-US" dirty="0"/>
              <a:t>Inserting sections</a:t>
            </a:r>
          </a:p>
          <a:p>
            <a:pPr marL="457200" indent="-457200">
              <a:buFont typeface="+mj-lt"/>
              <a:buAutoNum type="arabicPeriod"/>
            </a:pPr>
            <a:r>
              <a:rPr lang="en-US" dirty="0"/>
              <a:t>R object assignment</a:t>
            </a:r>
          </a:p>
          <a:p>
            <a:pPr marL="457200" indent="-457200">
              <a:buFont typeface="+mj-lt"/>
              <a:buAutoNum type="arabicPeriod"/>
            </a:pPr>
            <a:r>
              <a:rPr lang="en-US" dirty="0"/>
              <a:t>Variable naming conventions</a:t>
            </a:r>
          </a:p>
          <a:p>
            <a:pPr marL="457200" indent="-457200">
              <a:buFont typeface="+mj-lt"/>
              <a:buAutoNum type="arabicPeriod"/>
            </a:pPr>
            <a:r>
              <a:rPr lang="en-US" dirty="0"/>
              <a:t>Commenting in scripts</a:t>
            </a:r>
          </a:p>
          <a:p>
            <a:pPr marL="457200" indent="-457200">
              <a:buFont typeface="+mj-lt"/>
              <a:buAutoNum type="arabicPeriod"/>
            </a:pPr>
            <a:r>
              <a:rPr lang="en-US" dirty="0"/>
              <a:t>Functions</a:t>
            </a:r>
          </a:p>
          <a:p>
            <a:pPr marL="457200" indent="-457200">
              <a:buFont typeface="+mj-lt"/>
              <a:buAutoNum type="arabicPeriod"/>
            </a:pPr>
            <a:r>
              <a:rPr lang="en-US" dirty="0"/>
              <a:t>Vectors</a:t>
            </a:r>
          </a:p>
          <a:p>
            <a:pPr marL="457200" indent="-457200">
              <a:buFont typeface="+mj-lt"/>
              <a:buAutoNum type="arabicPeriod"/>
            </a:pPr>
            <a:r>
              <a:rPr lang="en-US" dirty="0"/>
              <a:t>Missing data</a:t>
            </a: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p:txBody>
      </p:sp>
    </p:spTree>
    <p:extLst>
      <p:ext uri="{BB962C8B-B14F-4D97-AF65-F5344CB8AC3E}">
        <p14:creationId xmlns:p14="http://schemas.microsoft.com/office/powerpoint/2010/main" val="1335173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a:extLst>
              <a:ext uri="{FF2B5EF4-FFF2-40B4-BE49-F238E27FC236}">
                <a16:creationId xmlns:a16="http://schemas.microsoft.com/office/drawing/2014/main" id="{CEAA4713-10DF-39A3-4714-C9C8670F1039}"/>
              </a:ext>
            </a:extLst>
          </p:cNvPr>
          <p:cNvSpPr/>
          <p:nvPr/>
        </p:nvSpPr>
        <p:spPr>
          <a:xfrm>
            <a:off x="1827088" y="1665640"/>
            <a:ext cx="8537824" cy="4468031"/>
          </a:xfrm>
          <a:prstGeom prst="roundRect">
            <a:avLst>
              <a:gd name="adj" fmla="val 11450"/>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FA1B237C-CB70-E45A-7166-504B5E46D3D7}"/>
              </a:ext>
            </a:extLst>
          </p:cNvPr>
          <p:cNvSpPr>
            <a:spLocks noGrp="1"/>
          </p:cNvSpPr>
          <p:nvPr>
            <p:ph type="title"/>
          </p:nvPr>
        </p:nvSpPr>
        <p:spPr/>
        <p:txBody>
          <a:bodyPr/>
          <a:lstStyle/>
          <a:p>
            <a:r>
              <a:rPr lang="en-US" dirty="0"/>
              <a:t>Functions</a:t>
            </a:r>
          </a:p>
        </p:txBody>
      </p:sp>
      <p:sp>
        <p:nvSpPr>
          <p:cNvPr id="4" name="Rounded Rectangle 3">
            <a:extLst>
              <a:ext uri="{FF2B5EF4-FFF2-40B4-BE49-F238E27FC236}">
                <a16:creationId xmlns:a16="http://schemas.microsoft.com/office/drawing/2014/main" id="{6E5EB9A3-EC5B-F019-AF5D-E9A8222C1536}"/>
              </a:ext>
            </a:extLst>
          </p:cNvPr>
          <p:cNvSpPr/>
          <p:nvPr/>
        </p:nvSpPr>
        <p:spPr>
          <a:xfrm>
            <a:off x="4572001" y="2237836"/>
            <a:ext cx="1763486" cy="143691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b="1" dirty="0"/>
              <a:t>Function1</a:t>
            </a:r>
          </a:p>
        </p:txBody>
      </p:sp>
      <p:sp>
        <p:nvSpPr>
          <p:cNvPr id="5" name="Rounded Rectangle 4">
            <a:extLst>
              <a:ext uri="{FF2B5EF4-FFF2-40B4-BE49-F238E27FC236}">
                <a16:creationId xmlns:a16="http://schemas.microsoft.com/office/drawing/2014/main" id="{E8CC7465-FED5-2492-DB22-67F5242AB75A}"/>
              </a:ext>
            </a:extLst>
          </p:cNvPr>
          <p:cNvSpPr/>
          <p:nvPr/>
        </p:nvSpPr>
        <p:spPr>
          <a:xfrm>
            <a:off x="4572001" y="4164608"/>
            <a:ext cx="1763486" cy="143691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b="1" dirty="0"/>
              <a:t>Function2</a:t>
            </a:r>
          </a:p>
        </p:txBody>
      </p:sp>
      <p:pic>
        <p:nvPicPr>
          <p:cNvPr id="7" name="Picture 6" descr="Icon&#10;&#10;Description automatically generated with medium confidence">
            <a:extLst>
              <a:ext uri="{FF2B5EF4-FFF2-40B4-BE49-F238E27FC236}">
                <a16:creationId xmlns:a16="http://schemas.microsoft.com/office/drawing/2014/main" id="{44AEE949-99DC-4B5B-93CF-E748B7CC8A28}"/>
              </a:ext>
            </a:extLst>
          </p:cNvPr>
          <p:cNvPicPr>
            <a:picLocks noChangeAspect="1"/>
          </p:cNvPicPr>
          <p:nvPr/>
        </p:nvPicPr>
        <p:blipFill rotWithShape="1">
          <a:blip r:embed="rId2"/>
          <a:srcRect l="52935" t="58468" r="8904" b="5720"/>
          <a:stretch/>
        </p:blipFill>
        <p:spPr>
          <a:xfrm>
            <a:off x="6553200" y="4321994"/>
            <a:ext cx="707571" cy="664029"/>
          </a:xfrm>
          <a:prstGeom prst="rect">
            <a:avLst/>
          </a:prstGeom>
        </p:spPr>
      </p:pic>
      <p:pic>
        <p:nvPicPr>
          <p:cNvPr id="9" name="Picture 8" descr="Icon&#10;&#10;Description automatically generated with medium confidence">
            <a:extLst>
              <a:ext uri="{FF2B5EF4-FFF2-40B4-BE49-F238E27FC236}">
                <a16:creationId xmlns:a16="http://schemas.microsoft.com/office/drawing/2014/main" id="{EC737EA6-A91F-E086-B3D4-CF29474C5E68}"/>
              </a:ext>
            </a:extLst>
          </p:cNvPr>
          <p:cNvPicPr>
            <a:picLocks noChangeAspect="1"/>
          </p:cNvPicPr>
          <p:nvPr/>
        </p:nvPicPr>
        <p:blipFill rotWithShape="1">
          <a:blip r:embed="rId2"/>
          <a:srcRect l="7583" t="10195" r="53669" b="41077"/>
          <a:stretch/>
        </p:blipFill>
        <p:spPr>
          <a:xfrm>
            <a:off x="3554187" y="2441342"/>
            <a:ext cx="718457" cy="903515"/>
          </a:xfrm>
          <a:prstGeom prst="rect">
            <a:avLst/>
          </a:prstGeom>
        </p:spPr>
      </p:pic>
      <p:pic>
        <p:nvPicPr>
          <p:cNvPr id="10" name="Picture 9" descr="Icon&#10;&#10;Description automatically generated with medium confidence">
            <a:extLst>
              <a:ext uri="{FF2B5EF4-FFF2-40B4-BE49-F238E27FC236}">
                <a16:creationId xmlns:a16="http://schemas.microsoft.com/office/drawing/2014/main" id="{F5811617-9A77-2185-FE48-B4D4C5021AFC}"/>
              </a:ext>
            </a:extLst>
          </p:cNvPr>
          <p:cNvPicPr>
            <a:picLocks noChangeAspect="1"/>
          </p:cNvPicPr>
          <p:nvPr/>
        </p:nvPicPr>
        <p:blipFill rotWithShape="1">
          <a:blip r:embed="rId2"/>
          <a:srcRect l="51762" t="18139" r="7142" b="43701"/>
          <a:stretch/>
        </p:blipFill>
        <p:spPr>
          <a:xfrm>
            <a:off x="6498770" y="2367640"/>
            <a:ext cx="762001" cy="707573"/>
          </a:xfrm>
          <a:prstGeom prst="rect">
            <a:avLst/>
          </a:prstGeom>
        </p:spPr>
      </p:pic>
      <p:pic>
        <p:nvPicPr>
          <p:cNvPr id="11" name="Picture 10" descr="Icon&#10;&#10;Description automatically generated with medium confidence">
            <a:extLst>
              <a:ext uri="{FF2B5EF4-FFF2-40B4-BE49-F238E27FC236}">
                <a16:creationId xmlns:a16="http://schemas.microsoft.com/office/drawing/2014/main" id="{2F9AEA5C-874E-944C-CF1C-E321B5C7310F}"/>
              </a:ext>
            </a:extLst>
          </p:cNvPr>
          <p:cNvPicPr>
            <a:picLocks noChangeAspect="1"/>
          </p:cNvPicPr>
          <p:nvPr/>
        </p:nvPicPr>
        <p:blipFill rotWithShape="1">
          <a:blip r:embed="rId2"/>
          <a:srcRect l="51762" t="18139" r="7142" b="43701"/>
          <a:stretch/>
        </p:blipFill>
        <p:spPr>
          <a:xfrm>
            <a:off x="7260771" y="2819398"/>
            <a:ext cx="762001" cy="707573"/>
          </a:xfrm>
          <a:prstGeom prst="rect">
            <a:avLst/>
          </a:prstGeom>
        </p:spPr>
      </p:pic>
      <p:pic>
        <p:nvPicPr>
          <p:cNvPr id="14" name="Picture 13" descr="Icon&#10;&#10;Description automatically generated with medium confidence">
            <a:extLst>
              <a:ext uri="{FF2B5EF4-FFF2-40B4-BE49-F238E27FC236}">
                <a16:creationId xmlns:a16="http://schemas.microsoft.com/office/drawing/2014/main" id="{2C0F0C87-490C-DA27-4919-5881B6835692}"/>
              </a:ext>
            </a:extLst>
          </p:cNvPr>
          <p:cNvPicPr>
            <a:picLocks noChangeAspect="1"/>
          </p:cNvPicPr>
          <p:nvPr/>
        </p:nvPicPr>
        <p:blipFill rotWithShape="1">
          <a:blip r:embed="rId2"/>
          <a:srcRect l="52935" t="58468" r="8904" b="5720"/>
          <a:stretch/>
        </p:blipFill>
        <p:spPr>
          <a:xfrm>
            <a:off x="6934200" y="4986023"/>
            <a:ext cx="707571" cy="664029"/>
          </a:xfrm>
          <a:prstGeom prst="rect">
            <a:avLst/>
          </a:prstGeom>
        </p:spPr>
      </p:pic>
      <p:pic>
        <p:nvPicPr>
          <p:cNvPr id="15" name="Picture 14" descr="Icon&#10;&#10;Description automatically generated with medium confidence">
            <a:extLst>
              <a:ext uri="{FF2B5EF4-FFF2-40B4-BE49-F238E27FC236}">
                <a16:creationId xmlns:a16="http://schemas.microsoft.com/office/drawing/2014/main" id="{AA061654-1206-89D9-FAB0-DE4058E30CA7}"/>
              </a:ext>
            </a:extLst>
          </p:cNvPr>
          <p:cNvPicPr>
            <a:picLocks noChangeAspect="1"/>
          </p:cNvPicPr>
          <p:nvPr/>
        </p:nvPicPr>
        <p:blipFill rotWithShape="1">
          <a:blip r:embed="rId2"/>
          <a:srcRect l="52935" t="58468" r="8904" b="5720"/>
          <a:stretch/>
        </p:blipFill>
        <p:spPr>
          <a:xfrm>
            <a:off x="7320642" y="4452622"/>
            <a:ext cx="707571" cy="664029"/>
          </a:xfrm>
          <a:prstGeom prst="rect">
            <a:avLst/>
          </a:prstGeom>
        </p:spPr>
      </p:pic>
      <p:pic>
        <p:nvPicPr>
          <p:cNvPr id="16" name="Picture 15" descr="Icon&#10;&#10;Description automatically generated with medium confidence">
            <a:extLst>
              <a:ext uri="{FF2B5EF4-FFF2-40B4-BE49-F238E27FC236}">
                <a16:creationId xmlns:a16="http://schemas.microsoft.com/office/drawing/2014/main" id="{700FB795-72C5-6E24-A2E3-A7098416FFF5}"/>
              </a:ext>
            </a:extLst>
          </p:cNvPr>
          <p:cNvPicPr>
            <a:picLocks noChangeAspect="1"/>
          </p:cNvPicPr>
          <p:nvPr/>
        </p:nvPicPr>
        <p:blipFill rotWithShape="1">
          <a:blip r:embed="rId2"/>
          <a:srcRect l="52935" t="58468" r="8904" b="5720"/>
          <a:stretch/>
        </p:blipFill>
        <p:spPr>
          <a:xfrm>
            <a:off x="8022771" y="4986023"/>
            <a:ext cx="707571" cy="664029"/>
          </a:xfrm>
          <a:prstGeom prst="rect">
            <a:avLst/>
          </a:prstGeom>
        </p:spPr>
      </p:pic>
      <p:pic>
        <p:nvPicPr>
          <p:cNvPr id="17" name="Picture 16" descr="Icon&#10;&#10;Description automatically generated with medium confidence">
            <a:extLst>
              <a:ext uri="{FF2B5EF4-FFF2-40B4-BE49-F238E27FC236}">
                <a16:creationId xmlns:a16="http://schemas.microsoft.com/office/drawing/2014/main" id="{AE2DE64F-E5EF-4AEB-417A-4850F634FD30}"/>
              </a:ext>
            </a:extLst>
          </p:cNvPr>
          <p:cNvPicPr>
            <a:picLocks noChangeAspect="1"/>
          </p:cNvPicPr>
          <p:nvPr/>
        </p:nvPicPr>
        <p:blipFill rotWithShape="1">
          <a:blip r:embed="rId2"/>
          <a:srcRect l="7583" t="10195" r="53669" b="41077"/>
          <a:stretch/>
        </p:blipFill>
        <p:spPr>
          <a:xfrm>
            <a:off x="3554187" y="4534265"/>
            <a:ext cx="718457" cy="903515"/>
          </a:xfrm>
          <a:prstGeom prst="rect">
            <a:avLst/>
          </a:prstGeom>
        </p:spPr>
      </p:pic>
    </p:spTree>
    <p:extLst>
      <p:ext uri="{BB962C8B-B14F-4D97-AF65-F5344CB8AC3E}">
        <p14:creationId xmlns:p14="http://schemas.microsoft.com/office/powerpoint/2010/main" val="18181963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3788</TotalTime>
  <Words>916</Words>
  <Application>Microsoft Macintosh PowerPoint</Application>
  <PresentationFormat>Widescreen</PresentationFormat>
  <Paragraphs>103</Paragraphs>
  <Slides>14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inherit</vt:lpstr>
      <vt:lpstr>Arial</vt:lpstr>
      <vt:lpstr>Calibri</vt:lpstr>
      <vt:lpstr>Cambria</vt:lpstr>
      <vt:lpstr>Courier</vt:lpstr>
      <vt:lpstr>Fira Code Retina</vt:lpstr>
      <vt:lpstr>Menlo</vt:lpstr>
      <vt:lpstr>Office Theme</vt:lpstr>
      <vt:lpstr>Introduction to Data Analysis with R</vt:lpstr>
      <vt:lpstr>About me</vt:lpstr>
      <vt:lpstr>About this workshop</vt:lpstr>
      <vt:lpstr>Not about this workshop</vt:lpstr>
      <vt:lpstr>Why R?</vt:lpstr>
      <vt:lpstr>PowerPoint Presentation</vt:lpstr>
      <vt:lpstr>Introduction to R</vt:lpstr>
      <vt:lpstr>Learning objectives</vt:lpstr>
      <vt:lpstr>Functions</vt:lpstr>
      <vt:lpstr>Vectors and data types</vt:lpstr>
      <vt:lpstr>RStudio Projects</vt:lpstr>
      <vt:lpstr>Project set-up</vt:lpstr>
      <vt:lpstr>Example project</vt:lpstr>
      <vt:lpstr>Download data</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51</TotalTime>
  <Words>0</Words>
  <Application>Microsoft Macintosh PowerPoint</Application>
  <PresentationFormat>Widescreen</PresentationFormat>
  <Paragraphs>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Cambria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 Clud: Starting with data</dc:title>
  <dc:creator>Zaw Myo Tun</dc:creator>
  <cp:keywords/>
  <cp:lastModifiedBy>Zaw Myo Tun</cp:lastModifiedBy>
  <cp:revision>91</cp:revision>
  <dcterms:created xsi:type="dcterms:W3CDTF">2023-02-17T15:47:13Z</dcterms:created>
  <dcterms:modified xsi:type="dcterms:W3CDTF">2023-04-10T08:10:49Z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2/20/23</vt:lpwstr>
  </property>
  <property fmtid="{D5CDD505-2E9C-101B-9397-08002B2CF9AE}" pid="6" name="editor">
    <vt:lpwstr>visual</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